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Default Extension="xlsm" ContentType="application/vnd.ms-excel.sheet.macroEnabled.12"/>
  <Override PartName="/ppt/slideLayouts/slideLayout2.xml" ContentType="application/vnd.openxmlformats-officedocument.presentationml.slideLayout+xml"/>
  <Override PartName="/ppt/tags/tag216.xml" ContentType="application/vnd.openxmlformats-officedocument.presentationml.tags+xml"/>
  <Override PartName="/ppt/tags/tag263.xml" ContentType="application/vnd.openxmlformats-officedocument.presentationml.tags+xml"/>
  <Override PartName="/ppt/tags/tag402.xml" ContentType="application/vnd.openxmlformats-officedocument.presentationml.tags+xml"/>
  <Default Extension="xml" ContentType="application/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39.xml" ContentType="application/vnd.openxmlformats-officedocument.presentationml.tags+xml"/>
  <Override PartName="/ppt/tags/tag386.xml" ContentType="application/vnd.openxmlformats-officedocument.presentationml.tags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17.xml" ContentType="application/vnd.openxmlformats-officedocument.presentationml.tags+xml"/>
  <Override PartName="/ppt/tags/tag364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Default Extension="xlsx" ContentType="application/vnd.openxmlformats-officedocument.spreadsheetml.sheet"/>
  <Override PartName="/ppt/tags/tag41.xml" ContentType="application/vnd.openxmlformats-officedocument.presentationml.tags+xml"/>
  <Override PartName="/ppt/charts/chart3.xml" ContentType="application/vnd.openxmlformats-officedocument.drawingml.chart+xml"/>
  <Override PartName="/ppt/tags/tag279.xml" ContentType="application/vnd.openxmlformats-officedocument.presentationml.tags+xml"/>
  <Override PartName="/ppt/tags/tag342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320.xml" ContentType="application/vnd.openxmlformats-officedocument.presentationml.tags+xml"/>
  <Override PartName="/ppt/tags/tag418.xml" ContentType="application/vnd.openxmlformats-officedocument.presentationml.tags+xml"/>
  <Override PartName="/ppt/slides/slide19.xml" ContentType="application/vnd.openxmlformats-officedocument.presentationml.slide+xml"/>
  <Default Extension="png" ContentType="image/png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Default Extension="emf" ContentType="image/x-emf"/>
  <Override PartName="/ppt/tags/tag235.xml" ContentType="application/vnd.openxmlformats-officedocument.presentationml.tags+xml"/>
  <Override PartName="/ppt/tags/tag282.xml" ContentType="application/vnd.openxmlformats-officedocument.presentationml.tags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ppt/tags/tag358.xml" ContentType="application/vnd.openxmlformats-officedocument.presentationml.tags+xml"/>
  <Override PartName="/ppt/tags/tag35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36.xml" ContentType="application/vnd.openxmlformats-officedocument.presentationml.tags+xml"/>
  <Override PartName="/ppt/tags/tag383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361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53.xml" ContentType="application/vnd.openxmlformats-officedocument.presentationml.tags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tags/tag415.xml" ContentType="application/vnd.openxmlformats-officedocument.presentationml.tags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tags/tag254.xml" ContentType="application/vnd.openxmlformats-officedocument.presentationml.tags+xml"/>
  <Override PartName="/ppt/tags/tag265.xml" ContentType="application/vnd.openxmlformats-officedocument.presentationml.tags+xml"/>
  <Override PartName="/ppt/tags/tag399.xml" ContentType="application/vnd.openxmlformats-officedocument.presentationml.tags+xml"/>
  <Override PartName="/ppt/tags/tag40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388.xml" ContentType="application/vnd.openxmlformats-officedocument.presentationml.tags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319.xml" ContentType="application/vnd.openxmlformats-officedocument.presentationml.tags+xml"/>
  <Override PartName="/ppt/tags/tag366.xml" ContentType="application/vnd.openxmlformats-officedocument.presentationml.tags+xml"/>
  <Override PartName="/ppt/tags/tag377.xml" ContentType="application/vnd.openxmlformats-officedocument.presentationml.tags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308.xml" ContentType="application/vnd.openxmlformats-officedocument.presentationml.tags+xml"/>
  <Override PartName="/ppt/tags/tag355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344.xml" ContentType="application/vnd.openxmlformats-officedocument.presentationml.tags+xml"/>
  <Override PartName="/ppt/tags/tag391.xml" ContentType="application/vnd.openxmlformats-officedocument.presentationml.tags+xml"/>
  <Override PartName="/ppt/tags/tag32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charts/chart5.xml" ContentType="application/vnd.openxmlformats-officedocument.drawingml.chart+xml"/>
  <Override PartName="/ppt/tags/tag322.xml" ContentType="application/vnd.openxmlformats-officedocument.presentationml.tags+xml"/>
  <Override PartName="/ppt/tags/tag333.xml" ContentType="application/vnd.openxmlformats-officedocument.presentationml.tags+xml"/>
  <Override PartName="/ppt/tags/tag380.xml" ContentType="application/vnd.openxmlformats-officedocument.presentationml.tags+xml"/>
  <Override PartName="/ppt/slides/slide7.xml" ContentType="application/vnd.openxmlformats-officedocument.presentationml.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259.xml" ContentType="application/vnd.openxmlformats-officedocument.presentationml.tags+xml"/>
  <Override PartName="/ppt/tags/tag311.xml" ContentType="application/vnd.openxmlformats-officedocument.presentationml.tags+xml"/>
  <Override PartName="/ppt/tags/tag409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95.xml" ContentType="application/vnd.openxmlformats-officedocument.presentationml.tags+xml"/>
  <Override PartName="/ppt/tags/tag300.xml" ContentType="application/vnd.openxmlformats-officedocument.presentationml.tags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tags/tag273.xml" ContentType="application/vnd.openxmlformats-officedocument.presentationml.tags+xml"/>
  <Override PartName="/ppt/tags/tag284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tags/tag412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tags/tag338.xml" ContentType="application/vnd.openxmlformats-officedocument.presentationml.tags+xml"/>
  <Override PartName="/ppt/tags/tag349.xml" ContentType="application/vnd.openxmlformats-officedocument.presentationml.tags+xml"/>
  <Override PartName="/ppt/tags/tag385.xml" ContentType="application/vnd.openxmlformats-officedocument.presentationml.tags+xml"/>
  <Override PartName="/ppt/tags/tag396.xml" ContentType="application/vnd.openxmlformats-officedocument.presentationml.tags+xml"/>
  <Override PartName="/ppt/tags/tag401.xml" ContentType="application/vnd.openxmlformats-officedocument.presentationml.tags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327.xml" ContentType="application/vnd.openxmlformats-officedocument.presentationml.tags+xml"/>
  <Override PartName="/ppt/tags/tag374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316.xml" ContentType="application/vnd.openxmlformats-officedocument.presentationml.tags+xml"/>
  <Override PartName="/ppt/tags/tag363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341.xml" ContentType="application/vnd.openxmlformats-officedocument.presentationml.tags+xml"/>
  <Override PartName="/ppt/tags/tag352.xml" ContentType="application/vnd.openxmlformats-officedocument.presentationml.tags+xml"/>
  <Override PartName="/ppt/notesSlides/notesSlide6.xml" ContentType="application/vnd.openxmlformats-officedocument.presentationml.notesSlide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charts/chart2.xml" ContentType="application/vnd.openxmlformats-officedocument.drawingml.chart+xml"/>
  <Override PartName="/ppt/tags/tag278.xml" ContentType="application/vnd.openxmlformats-officedocument.presentationml.tags+xml"/>
  <Override PartName="/ppt/tags/tag330.xml" ContentType="application/vnd.openxmlformats-officedocument.presentationml.tags+xml"/>
  <Override PartName="/ppt/tags/tag417.xml" ContentType="application/vnd.openxmlformats-officedocument.presentationml.tags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267.xml" ContentType="application/vnd.openxmlformats-officedocument.presentationml.tags+xml"/>
  <Override PartName="/ppt/tags/tag406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368.xml" ContentType="application/vnd.openxmlformats-officedocument.presentationml.tags+xml"/>
  <Override PartName="/ppt/tags/tag379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tags/tag35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6.xml" ContentType="application/vnd.openxmlformats-officedocument.presentationml.tags+xml"/>
  <Override PartName="/ppt/tags/tag393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324.xml" ContentType="application/vnd.openxmlformats-officedocument.presentationml.tags+xml"/>
  <Override PartName="/ppt/tags/tag335.xml" ContentType="application/vnd.openxmlformats-officedocument.presentationml.tags+xml"/>
  <Override PartName="/ppt/tags/tag371.xml" ContentType="application/vnd.openxmlformats-officedocument.presentationml.tags+xml"/>
  <Override PartName="/ppt/tags/tag382.xml" ContentType="application/vnd.openxmlformats-officedocument.presentationml.tags+xml"/>
  <Override PartName="/ppt/charts/chart7.xml" ContentType="application/vnd.openxmlformats-officedocument.drawingml.chart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tags/tag36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302.xml" ContentType="application/vnd.openxmlformats-officedocument.presentationml.tags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tags/tag275.xml" ContentType="application/vnd.openxmlformats-officedocument.presentationml.tags+xml"/>
  <Override PartName="/ppt/tags/tag286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tags/tag414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387.xml" ContentType="application/vnd.openxmlformats-officedocument.presentationml.tags+xml"/>
  <Override PartName="/ppt/tags/tag398.xml" ContentType="application/vnd.openxmlformats-officedocument.presentationml.tags+xml"/>
  <Override PartName="/ppt/tags/tag403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329.xml" ContentType="application/vnd.openxmlformats-officedocument.presentationml.tags+xml"/>
  <Override PartName="/ppt/tags/tag376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318.xml" ContentType="application/vnd.openxmlformats-officedocument.presentationml.tags+xml"/>
  <Override PartName="/ppt/tags/tag365.xml" ContentType="application/vnd.openxmlformats-officedocument.presentationml.tags+xml"/>
  <Default Extension="vml" ContentType="application/vnd.openxmlformats-officedocument.vmlDrawing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tags/tag307.xml" ContentType="application/vnd.openxmlformats-officedocument.presentationml.tags+xml"/>
  <Override PartName="/ppt/tags/tag343.xml" ContentType="application/vnd.openxmlformats-officedocument.presentationml.tags+xml"/>
  <Override PartName="/ppt/tags/tag354.xml" ContentType="application/vnd.openxmlformats-officedocument.presentationml.tags+xml"/>
  <Override PartName="/ppt/tags/tag390.xml" ContentType="application/vnd.openxmlformats-officedocument.presentationml.tags+xml"/>
  <Default Extension="gif" ContentType="image/gif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charts/chart4.xml" ContentType="application/vnd.openxmlformats-officedocument.drawingml.chart+xml"/>
  <Override PartName="/ppt/tags/tag332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321.xml" ContentType="application/vnd.openxmlformats-officedocument.presentationml.tags+xml"/>
  <Override PartName="/ppt/tags/tag408.xml" ContentType="application/vnd.openxmlformats-officedocument.presentationml.tags+xml"/>
  <Override PartName="/ppt/tags/tag419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tags/tag283.xml" ContentType="application/vnd.openxmlformats-officedocument.presentationml.tags+xml"/>
  <Default Extension="xls" ContentType="application/vnd.ms-exce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Override PartName="/ppt/tags/tag359.xml" ContentType="application/vnd.openxmlformats-officedocument.presentationml.tags+xml"/>
  <Override PartName="/ppt/tags/tag411.xml" ContentType="application/vnd.openxmlformats-officedocument.presentationml.tags+xml"/>
  <Default Extension="rels" ContentType="application/vnd.openxmlformats-package.relationships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tags/tag348.xml" ContentType="application/vnd.openxmlformats-officedocument.presentationml.tags+xml"/>
  <Override PartName="/ppt/tags/tag395.xml" ContentType="application/vnd.openxmlformats-officedocument.presentationml.tags+xml"/>
  <Override PartName="/ppt/tags/tag400.xml" ContentType="application/vnd.openxmlformats-officedocument.presentationml.tags+xml"/>
  <Override PartName="/ppt/slides/slide12.xml" ContentType="application/vnd.openxmlformats-officedocument.presentationml.slide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ags/tag337.xml" ContentType="application/vnd.openxmlformats-officedocument.presentationml.tags+xml"/>
  <Override PartName="/ppt/tags/tag384.xml" ContentType="application/vnd.openxmlformats-officedocument.presentationml.tags+xml"/>
  <Override PartName="/ppt/charts/chart9.xml" ContentType="application/vnd.openxmlformats-officedocument.drawingml.chart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315.xml" ContentType="application/vnd.openxmlformats-officedocument.presentationml.tags+xml"/>
  <Override PartName="/ppt/tags/tag326.xml" ContentType="application/vnd.openxmlformats-officedocument.presentationml.tags+xml"/>
  <Override PartName="/ppt/tags/tag362.xml" ContentType="application/vnd.openxmlformats-officedocument.presentationml.tags+xml"/>
  <Override PartName="/ppt/tags/tag373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304.xml" ContentType="application/vnd.openxmlformats-officedocument.presentationml.tags+xml"/>
  <Override PartName="/ppt/tags/tag351.xml" ContentType="application/vnd.openxmlformats-officedocument.presentationml.tags+xml"/>
  <Override PartName="/ppt/charts/chart1.xml" ContentType="application/vnd.openxmlformats-officedocument.drawingml.chart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tags/tag340.xml" ContentType="application/vnd.openxmlformats-officedocument.presentationml.tags+xml"/>
  <Override PartName="/ppt/notesSlides/notesSlide5.xml" ContentType="application/vnd.openxmlformats-officedocument.presentationml.notesSlide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tags/tag416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291.xml" ContentType="application/vnd.openxmlformats-officedocument.presentationml.tags+xml"/>
  <Override PartName="/ppt/tags/tag378.xml" ContentType="application/vnd.openxmlformats-officedocument.presentationml.tags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slides/slide20.xml" ContentType="application/vnd.openxmlformats-officedocument.presentationml.slide+xml"/>
  <Override PartName="/ppt/tags/tag55.xml" ContentType="application/vnd.openxmlformats-officedocument.presentationml.tags+xml"/>
  <Override PartName="/ppt/tags/tag159.xml" ContentType="application/vnd.openxmlformats-officedocument.presentationml.tags+xml"/>
  <Override PartName="/ppt/tags/tag211.xml" ContentType="application/vnd.openxmlformats-officedocument.presentationml.tags+xml"/>
  <Override PartName="/ppt/tags/tag309.xml" ContentType="application/vnd.openxmlformats-officedocument.presentationml.tags+xml"/>
  <Override PartName="/ppt/tags/tag345.xml" ContentType="application/vnd.openxmlformats-officedocument.presentationml.tags+xml"/>
  <Override PartName="/ppt/tags/tag356.xml" ContentType="application/vnd.openxmlformats-officedocument.presentationml.tags+xml"/>
  <Override PartName="/ppt/tags/tag392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charts/chart6.xml" ContentType="application/vnd.openxmlformats-officedocument.drawingml.chart+xml"/>
  <Override PartName="/ppt/tags/tag334.xml" ContentType="application/vnd.openxmlformats-officedocument.presentationml.tags+xml"/>
  <Override PartName="/ppt/tags/tag381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tags/tag323.xml" ContentType="application/vnd.openxmlformats-officedocument.presentationml.tags+xml"/>
  <Override PartName="/ppt/tags/tag37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01.xml" ContentType="application/vnd.openxmlformats-officedocument.presentationml.tags+xml"/>
  <Override PartName="/ppt/tags/tag312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tags/tag413.xml" ContentType="application/vnd.openxmlformats-officedocument.presentationml.tags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tags/tag397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28.xml" ContentType="application/vnd.openxmlformats-officedocument.presentationml.tags+xml"/>
  <Override PartName="/ppt/tags/tag375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353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tags/tag268.xml" ContentType="application/vnd.openxmlformats-officedocument.presentationml.tags+xml"/>
  <Override PartName="/ppt/tags/tag331.xml" ContentType="application/vnd.openxmlformats-officedocument.presentationml.tags+xml"/>
  <Override PartName="/ppt/slides/slide5.xml" ContentType="application/vnd.openxmlformats-officedocument.presentationml.slide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71.xml" ContentType="application/vnd.openxmlformats-officedocument.presentationml.tags+xml"/>
  <Override PartName="/ppt/tags/tag369.xml" ContentType="application/vnd.openxmlformats-officedocument.presentationml.tags+xml"/>
  <Override PartName="/ppt/presentation.xml" ContentType="application/vnd.openxmlformats-officedocument.presentationml.presentation.main+xml"/>
  <Override PartName="/ppt/tags/tag347.xml" ContentType="application/vnd.openxmlformats-officedocument.presentationml.tags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46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charts/chart8.xml" ContentType="application/vnd.openxmlformats-officedocument.drawingml.char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325.xml" ContentType="application/vnd.openxmlformats-officedocument.presentationml.tags+xml"/>
  <Override PartName="/ppt/tags/tag372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35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63" r:id="rId2"/>
    <p:sldId id="478" r:id="rId3"/>
    <p:sldId id="479" r:id="rId4"/>
    <p:sldId id="467" r:id="rId5"/>
    <p:sldId id="468" r:id="rId6"/>
    <p:sldId id="493" r:id="rId7"/>
    <p:sldId id="494" r:id="rId8"/>
    <p:sldId id="496" r:id="rId9"/>
    <p:sldId id="497" r:id="rId10"/>
    <p:sldId id="498" r:id="rId11"/>
    <p:sldId id="480" r:id="rId12"/>
    <p:sldId id="485" r:id="rId13"/>
    <p:sldId id="486" r:id="rId14"/>
    <p:sldId id="495" r:id="rId15"/>
    <p:sldId id="484" r:id="rId16"/>
    <p:sldId id="489" r:id="rId17"/>
    <p:sldId id="481" r:id="rId18"/>
    <p:sldId id="482" r:id="rId19"/>
    <p:sldId id="491" r:id="rId20"/>
    <p:sldId id="492" r:id="rId21"/>
    <p:sldId id="487" r:id="rId22"/>
    <p:sldId id="499" r:id="rId23"/>
  </p:sldIdLst>
  <p:sldSz cx="9906000" cy="6858000" type="A4"/>
  <p:notesSz cx="6761163" cy="9942513"/>
  <p:custDataLst>
    <p:tags r:id="rId26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99"/>
    <a:srgbClr val="B3C9E3"/>
    <a:srgbClr val="3399FF"/>
    <a:srgbClr val="99FF99"/>
    <a:srgbClr val="FF9999"/>
    <a:srgbClr val="00B050"/>
    <a:srgbClr val="CCFFCC"/>
    <a:srgbClr val="33CC33"/>
    <a:srgbClr val="85A7D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Помірний стиль 1 –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Помірний стиль 4 –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Світлий стиль 2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Помірний стиль 2 –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8361" autoAdjust="0"/>
  </p:normalViewPr>
  <p:slideViewPr>
    <p:cSldViewPr>
      <p:cViewPr varScale="1">
        <p:scale>
          <a:sx n="79" d="100"/>
          <a:sy n="79" d="100"/>
        </p:scale>
        <p:origin x="-1358" y="-77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3948" y="-102"/>
      </p:cViewPr>
      <p:guideLst>
        <p:guide orient="horz" pos="3132"/>
        <p:guide pos="2129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_____________________________2.xlsm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hart>
    <c:plotArea>
      <c:layout>
        <c:manualLayout>
          <c:layoutTarget val="inner"/>
          <c:xMode val="edge"/>
          <c:yMode val="edge"/>
          <c:x val="5.3720723240202051E-2"/>
          <c:y val="2.8566857203659687E-2"/>
          <c:w val="0.93069639771826118"/>
          <c:h val="0.52375362048974261"/>
        </c:manualLayout>
      </c:layout>
      <c:barChart>
        <c:barDir val="col"/>
        <c:grouping val="clustered"/>
        <c:ser>
          <c:idx val="0"/>
          <c:order val="0"/>
          <c:tx>
            <c:strRef>
              <c:f>Аркуш1!$B$1</c:f>
              <c:strCache>
                <c:ptCount val="1"/>
                <c:pt idx="0">
                  <c:v>на 01.01.17</c:v>
                </c:pt>
              </c:strCache>
            </c:strRef>
          </c:tx>
          <c:dLbls>
            <c:txPr>
              <a:bodyPr rot="-5400000" vert="horz"/>
              <a:lstStyle/>
              <a:p>
                <a:pPr>
                  <a:defRPr sz="800" b="1"/>
                </a:pPr>
                <a:endParaRPr lang="uk-UA"/>
              </a:p>
            </c:txPr>
            <c:showVal val="1"/>
          </c:dLbls>
          <c:cat>
            <c:strRef>
              <c:f>Аркуш1!$A$2:$A$26</c:f>
              <c:strCache>
                <c:ptCount val="25"/>
                <c:pt idx="0">
                  <c:v>м.Київ</c:v>
                </c:pt>
                <c:pt idx="1">
                  <c:v>Дніпропетровська</c:v>
                </c:pt>
                <c:pt idx="2">
                  <c:v>Харківська</c:v>
                </c:pt>
                <c:pt idx="3">
                  <c:v>Донецька*</c:v>
                </c:pt>
                <c:pt idx="4">
                  <c:v>Запорізька</c:v>
                </c:pt>
                <c:pt idx="5">
                  <c:v>Одеська</c:v>
                </c:pt>
                <c:pt idx="6">
                  <c:v>Луганська*</c:v>
                </c:pt>
                <c:pt idx="7">
                  <c:v>Київська</c:v>
                </c:pt>
                <c:pt idx="8">
                  <c:v>Львівська</c:v>
                </c:pt>
                <c:pt idx="9">
                  <c:v>Полтавська</c:v>
                </c:pt>
                <c:pt idx="10">
                  <c:v>Херсонська</c:v>
                </c:pt>
                <c:pt idx="11">
                  <c:v>Миколаївська</c:v>
                </c:pt>
                <c:pt idx="12">
                  <c:v>Сумська</c:v>
                </c:pt>
                <c:pt idx="13">
                  <c:v>Черкаська</c:v>
                </c:pt>
                <c:pt idx="14">
                  <c:v>Житомирська</c:v>
                </c:pt>
                <c:pt idx="15">
                  <c:v>Закарпатська</c:v>
                </c:pt>
                <c:pt idx="16">
                  <c:v>Кіровоградська</c:v>
                </c:pt>
                <c:pt idx="17">
                  <c:v>Івано-Франківська</c:v>
                </c:pt>
                <c:pt idx="18">
                  <c:v>Вінницька</c:v>
                </c:pt>
                <c:pt idx="19">
                  <c:v>Рівненська</c:v>
                </c:pt>
                <c:pt idx="20">
                  <c:v>Чернігівська</c:v>
                </c:pt>
                <c:pt idx="21">
                  <c:v>Хмельницька</c:v>
                </c:pt>
                <c:pt idx="22">
                  <c:v>Тернопільська</c:v>
                </c:pt>
                <c:pt idx="23">
                  <c:v>Волинська</c:v>
                </c:pt>
                <c:pt idx="24">
                  <c:v>Чернівецька</c:v>
                </c:pt>
              </c:strCache>
            </c:strRef>
          </c:cat>
          <c:val>
            <c:numRef>
              <c:f>Аркуш1!$B$2:$B$26</c:f>
              <c:numCache>
                <c:formatCode>0.0</c:formatCode>
                <c:ptCount val="25"/>
                <c:pt idx="0">
                  <c:v>2.907362</c:v>
                </c:pt>
                <c:pt idx="1">
                  <c:v>2.6445780000000001</c:v>
                </c:pt>
                <c:pt idx="2">
                  <c:v>1.73776</c:v>
                </c:pt>
                <c:pt idx="3">
                  <c:v>1.286802</c:v>
                </c:pt>
                <c:pt idx="4">
                  <c:v>0.86808399999999997</c:v>
                </c:pt>
                <c:pt idx="5">
                  <c:v>0.83169900000000097</c:v>
                </c:pt>
                <c:pt idx="6">
                  <c:v>0.40364300000000003</c:v>
                </c:pt>
                <c:pt idx="7">
                  <c:v>0.4511750000000001</c:v>
                </c:pt>
                <c:pt idx="8">
                  <c:v>0.26109200000000005</c:v>
                </c:pt>
                <c:pt idx="9">
                  <c:v>0.3858320000000004</c:v>
                </c:pt>
                <c:pt idx="10">
                  <c:v>0.25036600000000031</c:v>
                </c:pt>
                <c:pt idx="11">
                  <c:v>0.26086600000000032</c:v>
                </c:pt>
                <c:pt idx="12">
                  <c:v>0.15422800000000017</c:v>
                </c:pt>
                <c:pt idx="13">
                  <c:v>0.23448099999999999</c:v>
                </c:pt>
                <c:pt idx="14">
                  <c:v>0.17870400000000017</c:v>
                </c:pt>
                <c:pt idx="15">
                  <c:v>0.123159</c:v>
                </c:pt>
                <c:pt idx="16">
                  <c:v>0.1103640000000001</c:v>
                </c:pt>
                <c:pt idx="17">
                  <c:v>0.1192870000000001</c:v>
                </c:pt>
                <c:pt idx="18">
                  <c:v>0.10995600000000008</c:v>
                </c:pt>
                <c:pt idx="19">
                  <c:v>7.4838000000000127E-2</c:v>
                </c:pt>
                <c:pt idx="20">
                  <c:v>7.0085000000000022E-2</c:v>
                </c:pt>
                <c:pt idx="21">
                  <c:v>7.3406000000000096E-2</c:v>
                </c:pt>
                <c:pt idx="22">
                  <c:v>7.6720000000000024E-2</c:v>
                </c:pt>
                <c:pt idx="23">
                  <c:v>4.3247999999999995E-2</c:v>
                </c:pt>
                <c:pt idx="24">
                  <c:v>7.7453000000000091E-2</c:v>
                </c:pt>
              </c:numCache>
            </c:numRef>
          </c:val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на 01.10.17</c:v>
                </c:pt>
              </c:strCache>
            </c:strRef>
          </c:tx>
          <c:dLbls>
            <c:txPr>
              <a:bodyPr rot="-5400000" vert="horz"/>
              <a:lstStyle/>
              <a:p>
                <a:pPr>
                  <a:defRPr sz="800" b="1"/>
                </a:pPr>
                <a:endParaRPr lang="uk-UA"/>
              </a:p>
            </c:txPr>
            <c:showVal val="1"/>
          </c:dLbls>
          <c:cat>
            <c:strRef>
              <c:f>Аркуш1!$A$2:$A$26</c:f>
              <c:strCache>
                <c:ptCount val="25"/>
                <c:pt idx="0">
                  <c:v>м.Київ</c:v>
                </c:pt>
                <c:pt idx="1">
                  <c:v>Дніпропетровська</c:v>
                </c:pt>
                <c:pt idx="2">
                  <c:v>Харківська</c:v>
                </c:pt>
                <c:pt idx="3">
                  <c:v>Донецька*</c:v>
                </c:pt>
                <c:pt idx="4">
                  <c:v>Запорізька</c:v>
                </c:pt>
                <c:pt idx="5">
                  <c:v>Одеська</c:v>
                </c:pt>
                <c:pt idx="6">
                  <c:v>Луганська*</c:v>
                </c:pt>
                <c:pt idx="7">
                  <c:v>Київська</c:v>
                </c:pt>
                <c:pt idx="8">
                  <c:v>Львівська</c:v>
                </c:pt>
                <c:pt idx="9">
                  <c:v>Полтавська</c:v>
                </c:pt>
                <c:pt idx="10">
                  <c:v>Херсонська</c:v>
                </c:pt>
                <c:pt idx="11">
                  <c:v>Миколаївська</c:v>
                </c:pt>
                <c:pt idx="12">
                  <c:v>Сумська</c:v>
                </c:pt>
                <c:pt idx="13">
                  <c:v>Черкаська</c:v>
                </c:pt>
                <c:pt idx="14">
                  <c:v>Житомирська</c:v>
                </c:pt>
                <c:pt idx="15">
                  <c:v>Закарпатська</c:v>
                </c:pt>
                <c:pt idx="16">
                  <c:v>Кіровоградська</c:v>
                </c:pt>
                <c:pt idx="17">
                  <c:v>Івано-Франківська</c:v>
                </c:pt>
                <c:pt idx="18">
                  <c:v>Вінницька</c:v>
                </c:pt>
                <c:pt idx="19">
                  <c:v>Рівненська</c:v>
                </c:pt>
                <c:pt idx="20">
                  <c:v>Чернігівська</c:v>
                </c:pt>
                <c:pt idx="21">
                  <c:v>Хмельницька</c:v>
                </c:pt>
                <c:pt idx="22">
                  <c:v>Тернопільська</c:v>
                </c:pt>
                <c:pt idx="23">
                  <c:v>Волинська</c:v>
                </c:pt>
                <c:pt idx="24">
                  <c:v>Чернівецька</c:v>
                </c:pt>
              </c:strCache>
            </c:strRef>
          </c:cat>
          <c:val>
            <c:numRef>
              <c:f>Аркуш1!$C$2:$C$26</c:f>
              <c:numCache>
                <c:formatCode>0.0</c:formatCode>
                <c:ptCount val="25"/>
                <c:pt idx="0">
                  <c:v>2.5356069999999975</c:v>
                </c:pt>
                <c:pt idx="1">
                  <c:v>2.4464899999999972</c:v>
                </c:pt>
                <c:pt idx="2">
                  <c:v>1.9339099999999982</c:v>
                </c:pt>
                <c:pt idx="3">
                  <c:v>1.180701</c:v>
                </c:pt>
                <c:pt idx="4">
                  <c:v>0.71763999999999994</c:v>
                </c:pt>
                <c:pt idx="5">
                  <c:v>0.67626500000000078</c:v>
                </c:pt>
                <c:pt idx="6">
                  <c:v>0.39225100000000002</c:v>
                </c:pt>
                <c:pt idx="7">
                  <c:v>0.37422100000000008</c:v>
                </c:pt>
                <c:pt idx="8">
                  <c:v>0.27001800000000031</c:v>
                </c:pt>
                <c:pt idx="9">
                  <c:v>0.253193</c:v>
                </c:pt>
                <c:pt idx="10">
                  <c:v>0.22428900000000027</c:v>
                </c:pt>
                <c:pt idx="11">
                  <c:v>0.19796700000000036</c:v>
                </c:pt>
                <c:pt idx="12">
                  <c:v>0.17786399999999999</c:v>
                </c:pt>
                <c:pt idx="13">
                  <c:v>0.17177500000000001</c:v>
                </c:pt>
                <c:pt idx="14">
                  <c:v>0.14339800000000016</c:v>
                </c:pt>
                <c:pt idx="15">
                  <c:v>0.14187</c:v>
                </c:pt>
                <c:pt idx="16">
                  <c:v>0.12409000000000013</c:v>
                </c:pt>
                <c:pt idx="17">
                  <c:v>0.12047600000000008</c:v>
                </c:pt>
                <c:pt idx="18">
                  <c:v>9.5882000000000023E-2</c:v>
                </c:pt>
                <c:pt idx="19">
                  <c:v>9.2984000000000025E-2</c:v>
                </c:pt>
                <c:pt idx="20">
                  <c:v>8.8133000000000128E-2</c:v>
                </c:pt>
                <c:pt idx="21">
                  <c:v>6.530000000000008E-2</c:v>
                </c:pt>
                <c:pt idx="22">
                  <c:v>6.2545000000000003E-2</c:v>
                </c:pt>
                <c:pt idx="23">
                  <c:v>4.8989000000000012E-2</c:v>
                </c:pt>
                <c:pt idx="24">
                  <c:v>3.8710000000000001E-2</c:v>
                </c:pt>
              </c:numCache>
            </c:numRef>
          </c:val>
        </c:ser>
        <c:axId val="108234624"/>
        <c:axId val="108236160"/>
      </c:barChart>
      <c:catAx>
        <c:axId val="108234624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900" b="1"/>
            </a:pPr>
            <a:endParaRPr lang="uk-UA"/>
          </a:p>
        </c:txPr>
        <c:crossAx val="108236160"/>
        <c:crosses val="autoZero"/>
        <c:auto val="1"/>
        <c:lblAlgn val="ctr"/>
        <c:lblOffset val="100"/>
      </c:catAx>
      <c:valAx>
        <c:axId val="108236160"/>
        <c:scaling>
          <c:orientation val="minMax"/>
          <c:max val="4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000"/>
            </a:pPr>
            <a:endParaRPr lang="uk-UA"/>
          </a:p>
        </c:txPr>
        <c:crossAx val="108234624"/>
        <c:crosses val="autoZero"/>
        <c:crossBetween val="between"/>
        <c:majorUnit val="1"/>
        <c:minorUnit val="1"/>
      </c:valAx>
    </c:plotArea>
    <c:legend>
      <c:legendPos val="b"/>
      <c:layout/>
      <c:txPr>
        <a:bodyPr/>
        <a:lstStyle/>
        <a:p>
          <a:pPr>
            <a:defRPr sz="1000" b="1"/>
          </a:pPr>
          <a:endParaRPr lang="uk-UA"/>
        </a:p>
      </c:txPr>
    </c:legend>
    <c:plotVisOnly val="1"/>
  </c:chart>
  <c:txPr>
    <a:bodyPr/>
    <a:lstStyle/>
    <a:p>
      <a:pPr>
        <a:defRPr sz="1800"/>
      </a:pPr>
      <a:endParaRPr lang="uk-UA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autoTitleDeleted val="1"/>
    <c:plotArea>
      <c:layout>
        <c:manualLayout>
          <c:layoutTarget val="inner"/>
          <c:xMode val="edge"/>
          <c:yMode val="edge"/>
          <c:x val="1.3927576601671324E-2"/>
          <c:y val="1.2787723785166223E-2"/>
          <c:w val="0.96935933147632303"/>
          <c:h val="0.97698209718670082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3AAFE"/>
            </a:solidFill>
            <a:ln w="12659">
              <a:solidFill>
                <a:srgbClr val="CCFFCC"/>
              </a:solidFill>
              <a:prstDash val="solid"/>
            </a:ln>
          </c:spPr>
          <c:dPt>
            <c:idx val="0"/>
            <c:spPr>
              <a:solidFill>
                <a:srgbClr val="DD2D32"/>
              </a:solidFill>
              <a:ln w="12659">
                <a:solidFill>
                  <a:srgbClr val="CCFFFF"/>
                </a:solidFill>
                <a:prstDash val="solid"/>
              </a:ln>
            </c:spPr>
          </c:dPt>
          <c:dPt>
            <c:idx val="1"/>
            <c:spPr>
              <a:solidFill>
                <a:srgbClr val="DD2D32"/>
              </a:solidFill>
              <a:ln w="12659">
                <a:solidFill>
                  <a:srgbClr val="CCFFFF"/>
                </a:solidFill>
                <a:prstDash val="solid"/>
              </a:ln>
            </c:spPr>
          </c:dPt>
          <c:dPt>
            <c:idx val="2"/>
            <c:spPr>
              <a:solidFill>
                <a:srgbClr val="DD2D32"/>
              </a:solidFill>
              <a:ln w="12659">
                <a:solidFill>
                  <a:srgbClr val="CCFFFF"/>
                </a:solidFill>
                <a:prstDash val="solid"/>
              </a:ln>
            </c:spPr>
          </c:dPt>
          <c:dPt>
            <c:idx val="3"/>
            <c:spPr>
              <a:solidFill>
                <a:srgbClr val="DD2D32"/>
              </a:solidFill>
              <a:ln w="12659">
                <a:solidFill>
                  <a:srgbClr val="CCFFFF"/>
                </a:solidFill>
                <a:prstDash val="solid"/>
              </a:ln>
            </c:spPr>
          </c:dPt>
          <c:dPt>
            <c:idx val="4"/>
            <c:spPr>
              <a:solidFill>
                <a:srgbClr val="DD2D32"/>
              </a:solidFill>
              <a:ln w="12659">
                <a:solidFill>
                  <a:srgbClr val="CCFFFF"/>
                </a:solidFill>
                <a:prstDash val="solid"/>
              </a:ln>
            </c:spPr>
          </c:dPt>
          <c:dPt>
            <c:idx val="5"/>
            <c:spPr>
              <a:solidFill>
                <a:srgbClr val="DD2D32"/>
              </a:solidFill>
              <a:ln w="12659">
                <a:solidFill>
                  <a:srgbClr val="CCFFFF"/>
                </a:solidFill>
                <a:prstDash val="solid"/>
              </a:ln>
            </c:spPr>
          </c:dPt>
          <c:dPt>
            <c:idx val="6"/>
            <c:spPr>
              <a:solidFill>
                <a:srgbClr val="DD2D32"/>
              </a:solidFill>
              <a:ln w="12659">
                <a:solidFill>
                  <a:srgbClr val="CCFFFF"/>
                </a:solidFill>
                <a:prstDash val="solid"/>
              </a:ln>
            </c:spPr>
          </c:dPt>
          <c:dPt>
            <c:idx val="7"/>
            <c:spPr>
              <a:solidFill>
                <a:srgbClr val="DD2D32"/>
              </a:solidFill>
              <a:ln w="12659">
                <a:solidFill>
                  <a:srgbClr val="CCFFFF"/>
                </a:solidFill>
                <a:prstDash val="solid"/>
              </a:ln>
            </c:spPr>
          </c:dPt>
          <c:dPt>
            <c:idx val="8"/>
            <c:spPr>
              <a:solidFill>
                <a:srgbClr val="DD2D32"/>
              </a:solidFill>
              <a:ln w="12659">
                <a:solidFill>
                  <a:srgbClr val="CCFFCC"/>
                </a:solidFill>
                <a:prstDash val="solid"/>
              </a:ln>
            </c:spPr>
          </c:dPt>
          <c:cat>
            <c:numRef>
              <c:f>Sheet1!$A$2:$A$26</c:f>
              <c:numCache>
                <c:formatCode>General</c:formatCode>
                <c:ptCount val="25"/>
              </c:numCache>
            </c:num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2.271042167610799</c:v>
                </c:pt>
                <c:pt idx="1">
                  <c:v>4.5420843352216069</c:v>
                </c:pt>
                <c:pt idx="2">
                  <c:v>7.5542554242711901</c:v>
                </c:pt>
                <c:pt idx="3">
                  <c:v>9.9994692828393159</c:v>
                </c:pt>
                <c:pt idx="4">
                  <c:v>13.297539231386459</c:v>
                </c:pt>
                <c:pt idx="5">
                  <c:v>13.306634812190371</c:v>
                </c:pt>
                <c:pt idx="6">
                  <c:v>16.296100236891867</c:v>
                </c:pt>
                <c:pt idx="7">
                  <c:v>17.105701075482433</c:v>
                </c:pt>
                <c:pt idx="8">
                  <c:v>18.191291615188508</c:v>
                </c:pt>
                <c:pt idx="9">
                  <c:v>20.158656219676111</c:v>
                </c:pt>
                <c:pt idx="10">
                  <c:v>20.220483206612929</c:v>
                </c:pt>
                <c:pt idx="11">
                  <c:v>21.04760456363179</c:v>
                </c:pt>
                <c:pt idx="12">
                  <c:v>21.789783665088692</c:v>
                </c:pt>
                <c:pt idx="13">
                  <c:v>23.145790423979427</c:v>
                </c:pt>
                <c:pt idx="14">
                  <c:v>24.14194416493789</c:v>
                </c:pt>
                <c:pt idx="15">
                  <c:v>25.491674029310232</c:v>
                </c:pt>
                <c:pt idx="16">
                  <c:v>26.052360694928382</c:v>
                </c:pt>
                <c:pt idx="17">
                  <c:v>26.624575540867109</c:v>
                </c:pt>
                <c:pt idx="18">
                  <c:v>28.279473823633726</c:v>
                </c:pt>
                <c:pt idx="19">
                  <c:v>30.936255079184932</c:v>
                </c:pt>
                <c:pt idx="20">
                  <c:v>30.942580558451148</c:v>
                </c:pt>
                <c:pt idx="21">
                  <c:v>33.241204713541435</c:v>
                </c:pt>
                <c:pt idx="22">
                  <c:v>36.988342533022006</c:v>
                </c:pt>
                <c:pt idx="23">
                  <c:v>42.806113367826377</c:v>
                </c:pt>
                <c:pt idx="24">
                  <c:v>49.820987551893559</c:v>
                </c:pt>
              </c:numCache>
            </c:numRef>
          </c:val>
        </c:ser>
        <c:gapWidth val="40"/>
        <c:overlap val="100"/>
        <c:axId val="132466176"/>
        <c:axId val="132467712"/>
      </c:barChart>
      <c:catAx>
        <c:axId val="132466176"/>
        <c:scaling>
          <c:orientation val="maxMin"/>
        </c:scaling>
        <c:axPos val="r"/>
        <c:numFmt formatCode="General" sourceLinked="1"/>
        <c:majorTickMark val="none"/>
        <c:tickLblPos val="none"/>
        <c:spPr>
          <a:ln w="12659">
            <a:solidFill>
              <a:srgbClr val="000000"/>
            </a:solidFill>
            <a:prstDash val="solid"/>
          </a:ln>
        </c:spPr>
        <c:crossAx val="132467712"/>
        <c:crossesAt val="0"/>
        <c:auto val="1"/>
        <c:lblAlgn val="ctr"/>
        <c:lblOffset val="100"/>
        <c:tickLblSkip val="1"/>
        <c:tickMarkSkip val="1"/>
      </c:catAx>
      <c:valAx>
        <c:axId val="132467712"/>
        <c:scaling>
          <c:orientation val="maxMin"/>
          <c:max val="49.820987551956136"/>
          <c:min val="0"/>
        </c:scaling>
        <c:axPos val="t"/>
        <c:numFmt formatCode="General" sourceLinked="1"/>
        <c:majorTickMark val="none"/>
        <c:tickLblPos val="none"/>
        <c:spPr>
          <a:ln w="6329">
            <a:noFill/>
          </a:ln>
        </c:spPr>
        <c:crossAx val="132466176"/>
        <c:crosses val="autoZero"/>
        <c:crossBetween val="between"/>
      </c:valAx>
      <c:spPr>
        <a:noFill/>
        <a:ln w="25317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196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uk-UA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plotArea>
      <c:layout>
        <c:manualLayout>
          <c:layoutTarget val="inner"/>
          <c:xMode val="edge"/>
          <c:yMode val="edge"/>
          <c:x val="2.3529411764705879E-2"/>
          <c:y val="2.1460998761865475E-2"/>
          <c:w val="0.95294117647058973"/>
          <c:h val="0.95707800247626962"/>
        </c:manualLayout>
      </c:layout>
      <c:barChart>
        <c:barDir val="bar"/>
        <c:grouping val="stacked"/>
        <c:ser>
          <c:idx val="0"/>
          <c:order val="0"/>
          <c:spPr>
            <a:solidFill>
              <a:schemeClr val="accent1"/>
            </a:solidFill>
            <a:ln w="9525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2"/>
              </a:solidFill>
              <a:ln w="9525">
                <a:solidFill>
                  <a:srgbClr val="C3CFE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9525">
                <a:solidFill>
                  <a:srgbClr val="C3CFE1"/>
                </a:solidFill>
                <a:prstDash val="solid"/>
              </a:ln>
            </c:spPr>
          </c:dPt>
          <c:dPt>
            <c:idx val="2"/>
            <c:spPr>
              <a:solidFill>
                <a:schemeClr val="accent2"/>
              </a:solidFill>
              <a:ln w="9525">
                <a:solidFill>
                  <a:srgbClr val="C3CFE1"/>
                </a:solidFill>
                <a:prstDash val="solid"/>
              </a:ln>
            </c:spPr>
          </c:dPt>
          <c:dPt>
            <c:idx val="3"/>
            <c:spPr>
              <a:solidFill>
                <a:schemeClr val="accent2"/>
              </a:solidFill>
              <a:ln w="9525">
                <a:solidFill>
                  <a:srgbClr val="C3CFE1"/>
                </a:solidFill>
                <a:prstDash val="solid"/>
              </a:ln>
            </c:spPr>
          </c:dPt>
          <c:dPt>
            <c:idx val="4"/>
            <c:spPr>
              <a:solidFill>
                <a:schemeClr val="accent2"/>
              </a:solidFill>
              <a:ln w="9525">
                <a:solidFill>
                  <a:srgbClr val="C3CFE1"/>
                </a:solidFill>
                <a:prstDash val="solid"/>
              </a:ln>
            </c:spPr>
          </c:dPt>
          <c:dPt>
            <c:idx val="5"/>
            <c:spPr>
              <a:solidFill>
                <a:schemeClr val="accent2"/>
              </a:solidFill>
              <a:ln w="9525">
                <a:solidFill>
                  <a:srgbClr val="C3CFE1"/>
                </a:solidFill>
                <a:prstDash val="solid"/>
              </a:ln>
            </c:spPr>
          </c:dPt>
          <c:dPt>
            <c:idx val="6"/>
            <c:spPr>
              <a:solidFill>
                <a:schemeClr val="accent2"/>
              </a:solidFill>
              <a:ln w="9525">
                <a:solidFill>
                  <a:srgbClr val="C3CFE1"/>
                </a:solidFill>
                <a:prstDash val="solid"/>
              </a:ln>
            </c:spPr>
          </c:dPt>
          <c:dPt>
            <c:idx val="7"/>
            <c:spPr>
              <a:solidFill>
                <a:schemeClr val="accent2"/>
              </a:solidFill>
              <a:ln w="9525">
                <a:solidFill>
                  <a:srgbClr val="C3CFE1"/>
                </a:solidFill>
                <a:prstDash val="solid"/>
              </a:ln>
            </c:spPr>
          </c:dPt>
          <c:val>
            <c:numRef>
              <c:f>Sheet1!$A$1:$Y$1</c:f>
              <c:numCache>
                <c:formatCode>General</c:formatCode>
                <c:ptCount val="25"/>
                <c:pt idx="0">
                  <c:v>2.5785992374148066</c:v>
                </c:pt>
                <c:pt idx="1">
                  <c:v>5.1571984748296105</c:v>
                </c:pt>
                <c:pt idx="2">
                  <c:v>8.481530983816846</c:v>
                </c:pt>
                <c:pt idx="3">
                  <c:v>10.225150944576292</c:v>
                </c:pt>
                <c:pt idx="4">
                  <c:v>15.203990705030597</c:v>
                </c:pt>
                <c:pt idx="5">
                  <c:v>17.063777549116189</c:v>
                </c:pt>
                <c:pt idx="6">
                  <c:v>19.395752374901271</c:v>
                </c:pt>
                <c:pt idx="7">
                  <c:v>19.940260977157489</c:v>
                </c:pt>
                <c:pt idx="8">
                  <c:v>20.118612949412977</c:v>
                </c:pt>
                <c:pt idx="9">
                  <c:v>21.96096923230958</c:v>
                </c:pt>
                <c:pt idx="10">
                  <c:v>22.017963326919414</c:v>
                </c:pt>
                <c:pt idx="11">
                  <c:v>24.867963088194795</c:v>
                </c:pt>
                <c:pt idx="12">
                  <c:v>25.552651947304952</c:v>
                </c:pt>
                <c:pt idx="13">
                  <c:v>26.409743266851819</c:v>
                </c:pt>
                <c:pt idx="14">
                  <c:v>27.114197419894374</c:v>
                </c:pt>
                <c:pt idx="15">
                  <c:v>29.016264303358536</c:v>
                </c:pt>
                <c:pt idx="16">
                  <c:v>31.062876939405012</c:v>
                </c:pt>
                <c:pt idx="17">
                  <c:v>32.387295650578196</c:v>
                </c:pt>
                <c:pt idx="18">
                  <c:v>34.521609105372391</c:v>
                </c:pt>
                <c:pt idx="19">
                  <c:v>34.799163577739961</c:v>
                </c:pt>
                <c:pt idx="20">
                  <c:v>35.415352948643559</c:v>
                </c:pt>
                <c:pt idx="21">
                  <c:v>38.443208444070983</c:v>
                </c:pt>
                <c:pt idx="22">
                  <c:v>40.841055275341795</c:v>
                </c:pt>
                <c:pt idx="23">
                  <c:v>43.900333655023374</c:v>
                </c:pt>
                <c:pt idx="24">
                  <c:v>55.970757429915395</c:v>
                </c:pt>
              </c:numCache>
            </c:numRef>
          </c:val>
        </c:ser>
        <c:gapWidth val="40"/>
        <c:overlap val="100"/>
        <c:axId val="132546560"/>
        <c:axId val="132548096"/>
      </c:barChart>
      <c:catAx>
        <c:axId val="132546560"/>
        <c:scaling>
          <c:orientation val="maxMin"/>
        </c:scaling>
        <c:axPos val="r"/>
        <c:majorGridlines>
          <c:spPr>
            <a:ln>
              <a:noFill/>
            </a:ln>
          </c:spPr>
        </c:majorGridlines>
        <c:majorTickMark val="none"/>
        <c:tickLblPos val="none"/>
        <c:spPr>
          <a:ln w="9525">
            <a:solidFill>
              <a:schemeClr val="tx1"/>
            </a:solidFill>
            <a:prstDash val="solid"/>
          </a:ln>
        </c:spPr>
        <c:crossAx val="132548096"/>
        <c:crosses val="min"/>
        <c:lblAlgn val="ctr"/>
        <c:lblOffset val="100"/>
      </c:catAx>
      <c:valAx>
        <c:axId val="132548096"/>
        <c:scaling>
          <c:orientation val="maxMin"/>
          <c:max val="55.970757429915395"/>
          <c:min val="0"/>
        </c:scaling>
        <c:delete val="1"/>
        <c:axPos val="t"/>
        <c:numFmt formatCode="General" sourceLinked="1"/>
        <c:tickLblPos val="none"/>
        <c:crossAx val="132546560"/>
        <c:crosses val="min"/>
        <c:crossBetween val="between"/>
      </c:valAx>
    </c:plotArea>
    <c:dispBlanksAs val="gap"/>
    <c:showDLblsOverMax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plotArea>
      <c:layout>
        <c:manualLayout>
          <c:layoutTarget val="inner"/>
          <c:xMode val="edge"/>
          <c:yMode val="edge"/>
          <c:x val="8.4580351333767238E-3"/>
          <c:y val="4.1935483870967752E-2"/>
          <c:w val="0.98308392973324532"/>
          <c:h val="0.91612903225806552"/>
        </c:manualLayout>
      </c:layout>
      <c:barChart>
        <c:barDir val="col"/>
        <c:grouping val="stacked"/>
        <c:ser>
          <c:idx val="0"/>
          <c:order val="0"/>
          <c:spPr>
            <a:noFill/>
            <a:ln>
              <a:noFill/>
            </a:ln>
          </c:spPr>
          <c:dPt>
            <c:idx val="0"/>
            <c:spPr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</a:ln>
            </c:spPr>
          </c:dPt>
          <c:val>
            <c:numRef>
              <c:f>Sheet1!$A$1:$H$1</c:f>
              <c:numCache>
                <c:formatCode>General</c:formatCode>
                <c:ptCount val="8"/>
                <c:pt idx="0">
                  <c:v>20.8</c:v>
                </c:pt>
                <c:pt idx="1">
                  <c:v>18.8</c:v>
                </c:pt>
                <c:pt idx="2">
                  <c:v>16.7</c:v>
                </c:pt>
                <c:pt idx="3">
                  <c:v>16.2</c:v>
                </c:pt>
                <c:pt idx="4">
                  <c:v>14.2</c:v>
                </c:pt>
                <c:pt idx="5">
                  <c:v>8.7000000000000011</c:v>
                </c:pt>
                <c:pt idx="6">
                  <c:v>1.2999999999999972</c:v>
                </c:pt>
                <c:pt idx="7">
                  <c:v>0.49999999999999944</c:v>
                </c:pt>
              </c:numCache>
            </c:numRef>
          </c:val>
        </c:ser>
        <c:ser>
          <c:idx val="1"/>
          <c:order val="1"/>
          <c:spPr>
            <a:solidFill>
              <a:srgbClr val="C3CFE1"/>
            </a:solidFill>
            <a:ln w="9525">
              <a:solidFill>
                <a:schemeClr val="tx1"/>
              </a:solidFill>
              <a:prstDash val="solid"/>
            </a:ln>
          </c:spPr>
          <c:val>
            <c:numRef>
              <c:f>Sheet1!$A$2:$H$2</c:f>
              <c:numCache>
                <c:formatCode>General</c:formatCode>
                <c:ptCount val="8"/>
                <c:pt idx="1">
                  <c:v>2</c:v>
                </c:pt>
                <c:pt idx="2">
                  <c:v>2.1000000000000014</c:v>
                </c:pt>
                <c:pt idx="3">
                  <c:v>0.5</c:v>
                </c:pt>
                <c:pt idx="4">
                  <c:v>2</c:v>
                </c:pt>
                <c:pt idx="5">
                  <c:v>5.5</c:v>
                </c:pt>
                <c:pt idx="6">
                  <c:v>7.4</c:v>
                </c:pt>
                <c:pt idx="7">
                  <c:v>0.8</c:v>
                </c:pt>
              </c:numCache>
            </c:numRef>
          </c:val>
        </c:ser>
        <c:gapWidth val="30"/>
        <c:overlap val="100"/>
        <c:axId val="83429632"/>
        <c:axId val="83435520"/>
      </c:barChart>
      <c:catAx>
        <c:axId val="83429632"/>
        <c:scaling>
          <c:orientation val="minMax"/>
        </c:scaling>
        <c:axPos val="b"/>
        <c:majorGridlines>
          <c:spPr>
            <a:ln>
              <a:noFill/>
            </a:ln>
          </c:spPr>
        </c:majorGridlines>
        <c:majorTickMark val="none"/>
        <c:tickLblPos val="none"/>
        <c:spPr>
          <a:ln w="9525">
            <a:solidFill>
              <a:schemeClr val="tx1"/>
            </a:solidFill>
            <a:prstDash val="solid"/>
          </a:ln>
        </c:spPr>
        <c:crossAx val="83435520"/>
        <c:crosses val="min"/>
        <c:lblAlgn val="ctr"/>
        <c:lblOffset val="100"/>
      </c:catAx>
      <c:valAx>
        <c:axId val="83435520"/>
        <c:scaling>
          <c:orientation val="minMax"/>
          <c:max val="20.8"/>
          <c:min val="0"/>
        </c:scaling>
        <c:delete val="1"/>
        <c:axPos val="l"/>
        <c:numFmt formatCode="General" sourceLinked="1"/>
        <c:tickLblPos val="none"/>
        <c:crossAx val="83429632"/>
        <c:crosses val="min"/>
        <c:crossBetween val="between"/>
      </c:valAx>
    </c:plotArea>
    <c:dispBlanksAs val="gap"/>
    <c:showDLblsOverMax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plotArea>
      <c:layout>
        <c:manualLayout>
          <c:layoutTarget val="inner"/>
          <c:xMode val="edge"/>
          <c:yMode val="edge"/>
          <c:x val="1.3118062563067608E-2"/>
          <c:y val="5.8230683090705504E-2"/>
          <c:w val="0.97376387487386473"/>
          <c:h val="0.88353863381858955"/>
        </c:manualLayout>
      </c:layout>
      <c:barChart>
        <c:barDir val="col"/>
        <c:grouping val="stacked"/>
        <c:ser>
          <c:idx val="0"/>
          <c:order val="0"/>
          <c:spPr>
            <a:solidFill>
              <a:schemeClr val="accent1"/>
            </a:solidFill>
            <a:ln w="9525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rgbClr val="9DB1CF"/>
              </a:solidFill>
              <a:ln w="9525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noFill/>
              <a:ln w="9525">
                <a:solidFill>
                  <a:srgbClr val="FFFFFF"/>
                </a:solidFill>
                <a:prstDash val="solid"/>
              </a:ln>
            </c:spPr>
          </c:dPt>
          <c:dPt>
            <c:idx val="2"/>
            <c:spPr>
              <a:noFill/>
              <a:ln w="9525">
                <a:solidFill>
                  <a:schemeClr val="bg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"/>
                  <c:y val="-0.45464725643896936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Calibri"/>
                      <a:ea typeface="+mn-ea"/>
                      <a:cs typeface="+mn-cs"/>
                      <a:sym typeface="Calibri"/>
                    </a:defRPr>
                  </a:pPr>
                  <a:endParaRPr lang="uk-UA"/>
                </a:p>
              </c:txPr>
              <c:dLblPos val="ctr"/>
              <c:showVal val="1"/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uk-UA"/>
                </a:p>
              </c:txPr>
              <c:dLblPos val="ctr"/>
              <c:showVal val="1"/>
            </c:dLbl>
            <c:delete val="1"/>
          </c:dLbls>
          <c:val>
            <c:numRef>
              <c:f>Sheet1!$A$1:$E$1</c:f>
              <c:numCache>
                <c:formatCode>General</c:formatCode>
                <c:ptCount val="5"/>
                <c:pt idx="0">
                  <c:v>12.2</c:v>
                </c:pt>
                <c:pt idx="1">
                  <c:v>12.2</c:v>
                </c:pt>
                <c:pt idx="2">
                  <c:v>14.2</c:v>
                </c:pt>
                <c:pt idx="3">
                  <c:v>5.5</c:v>
                </c:pt>
                <c:pt idx="4">
                  <c:v>2</c:v>
                </c:pt>
              </c:numCache>
            </c:numRef>
          </c:val>
        </c:ser>
        <c:ser>
          <c:idx val="1"/>
          <c:order val="1"/>
          <c:spPr>
            <a:solidFill>
              <a:srgbClr val="9DB1CF"/>
            </a:solidFill>
            <a:ln w="9525">
              <a:solidFill>
                <a:schemeClr val="tx1"/>
              </a:solidFill>
              <a:prstDash val="solid"/>
            </a:ln>
          </c:spPr>
          <c:dPt>
            <c:idx val="3"/>
            <c:spPr>
              <a:solidFill>
                <a:schemeClr val="folHlink"/>
              </a:solidFill>
              <a:ln w="9525">
                <a:solidFill>
                  <a:schemeClr val="tx1"/>
                </a:solidFill>
                <a:prstDash val="solid"/>
              </a:ln>
            </c:spPr>
          </c:dPt>
          <c:dLbls>
            <c:dLbl>
              <c:idx val="3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uk-UA"/>
                </a:p>
              </c:txPr>
              <c:dLblPos val="ctr"/>
              <c:showVal val="1"/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Arial"/>
                      <a:ea typeface="+mn-ea"/>
                      <a:cs typeface="+mn-cs"/>
                      <a:sym typeface="Arial"/>
                    </a:defRPr>
                  </a:pPr>
                  <a:endParaRPr lang="uk-UA"/>
                </a:p>
              </c:txPr>
              <c:dLblPos val="ctr"/>
              <c:showVal val="1"/>
            </c:dLbl>
            <c:delete val="1"/>
          </c:dLbls>
          <c:val>
            <c:numRef>
              <c:f>Sheet1!$A$2:$E$2</c:f>
              <c:numCache>
                <c:formatCode>General</c:formatCode>
                <c:ptCount val="5"/>
                <c:pt idx="1">
                  <c:v>1.5999999999999985</c:v>
                </c:pt>
                <c:pt idx="2">
                  <c:v>0.69999999999999962</c:v>
                </c:pt>
                <c:pt idx="3">
                  <c:v>7.1</c:v>
                </c:pt>
                <c:pt idx="4">
                  <c:v>4.2</c:v>
                </c:pt>
              </c:numCache>
            </c:numRef>
          </c:val>
        </c:ser>
        <c:ser>
          <c:idx val="2"/>
          <c:order val="2"/>
          <c:spPr>
            <a:solidFill>
              <a:schemeClr val="accent2"/>
            </a:solidFill>
            <a:ln w="9525">
              <a:solidFill>
                <a:schemeClr val="tx1"/>
              </a:solidFill>
              <a:prstDash val="solid"/>
            </a:ln>
          </c:spPr>
          <c:val>
            <c:numRef>
              <c:f>Sheet1!$A$3:$E$3</c:f>
              <c:numCache>
                <c:formatCode>General</c:formatCode>
                <c:ptCount val="5"/>
                <c:pt idx="3">
                  <c:v>2</c:v>
                </c:pt>
              </c:numCache>
            </c:numRef>
          </c:val>
        </c:ser>
        <c:gapWidth val="45"/>
        <c:overlap val="100"/>
        <c:axId val="133450752"/>
        <c:axId val="133468928"/>
      </c:barChart>
      <c:catAx>
        <c:axId val="133450752"/>
        <c:scaling>
          <c:orientation val="minMax"/>
        </c:scaling>
        <c:axPos val="b"/>
        <c:majorGridlines>
          <c:spPr>
            <a:ln>
              <a:noFill/>
            </a:ln>
          </c:spPr>
        </c:majorGridlines>
        <c:majorTickMark val="none"/>
        <c:tickLblPos val="none"/>
        <c:spPr>
          <a:ln w="9525">
            <a:solidFill>
              <a:schemeClr val="tx1"/>
            </a:solidFill>
            <a:prstDash val="solid"/>
          </a:ln>
        </c:spPr>
        <c:crossAx val="133468928"/>
        <c:crosses val="min"/>
        <c:lblAlgn val="ctr"/>
        <c:lblOffset val="100"/>
      </c:catAx>
      <c:valAx>
        <c:axId val="133468928"/>
        <c:scaling>
          <c:orientation val="minMax"/>
          <c:max val="14.900000000000002"/>
          <c:min val="0"/>
        </c:scaling>
        <c:delete val="1"/>
        <c:axPos val="l"/>
        <c:numFmt formatCode="General" sourceLinked="1"/>
        <c:tickLblPos val="none"/>
        <c:crossAx val="133450752"/>
        <c:crosses val="min"/>
        <c:crossBetween val="between"/>
      </c:valAx>
    </c:plotArea>
    <c:dispBlanksAs val="gap"/>
    <c:showDLblsOverMax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plotArea>
      <c:layout>
        <c:manualLayout>
          <c:layoutTarget val="inner"/>
          <c:xMode val="edge"/>
          <c:yMode val="edge"/>
          <c:x val="1.5691007845503927E-2"/>
          <c:y val="4.1533546325878586E-2"/>
          <c:w val="0.96861798430899215"/>
          <c:h val="0.91693290734824251"/>
        </c:manualLayout>
      </c:layout>
      <c:barChart>
        <c:barDir val="col"/>
        <c:grouping val="stacked"/>
        <c:ser>
          <c:idx val="0"/>
          <c:order val="0"/>
          <c:spPr>
            <a:solidFill>
              <a:srgbClr val="C3CFE1"/>
            </a:solidFill>
            <a:ln w="9525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rgbClr val="6F8DB9"/>
              </a:solidFill>
              <a:ln w="9525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noFill/>
              <a:ln>
                <a:noFill/>
              </a:ln>
            </c:spPr>
          </c:dPt>
          <c:dLbls>
            <c:dLbl>
              <c:idx val="2"/>
              <c:layout>
                <c:manualLayout>
                  <c:x val="0"/>
                  <c:y val="-6.5495207667731703E-2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b="1">
                      <a:solidFill>
                        <a:schemeClr val="tx1"/>
                      </a:solidFill>
                      <a:latin typeface="+mn-lt"/>
                      <a:ea typeface="ＭＳ Ｐゴシック"/>
                      <a:cs typeface="+mn-cs"/>
                      <a:sym typeface="+mn-lt"/>
                    </a:defRPr>
                  </a:pPr>
                  <a:endParaRPr lang="uk-UA"/>
                </a:p>
              </c:txPr>
              <c:dLblPos val="ctr"/>
              <c:showVal val="1"/>
            </c:dLbl>
            <c:delete val="1"/>
          </c:dLbls>
          <c:val>
            <c:numRef>
              <c:f>Sheet1!$A$1:$D$1</c:f>
              <c:numCache>
                <c:formatCode>General</c:formatCode>
                <c:ptCount val="4"/>
                <c:pt idx="0">
                  <c:v>2106</c:v>
                </c:pt>
                <c:pt idx="1">
                  <c:v>7</c:v>
                </c:pt>
                <c:pt idx="2">
                  <c:v>7</c:v>
                </c:pt>
                <c:pt idx="3">
                  <c:v>-16</c:v>
                </c:pt>
              </c:numCache>
            </c:numRef>
          </c:val>
        </c:ser>
        <c:ser>
          <c:idx val="1"/>
          <c:order val="1"/>
          <c:spPr>
            <a:solidFill>
              <a:srgbClr val="6F8DB9"/>
            </a:solidFill>
            <a:ln w="9525">
              <a:solidFill>
                <a:schemeClr val="tx1"/>
              </a:solidFill>
              <a:prstDash val="solid"/>
            </a:ln>
          </c:spPr>
          <c:dPt>
            <c:idx val="1"/>
            <c:spPr>
              <a:solidFill>
                <a:srgbClr val="C3CFE1"/>
              </a:solidFill>
              <a:ln w="9525">
                <a:solidFill>
                  <a:schemeClr val="tx1"/>
                </a:solidFill>
                <a:prstDash val="solid"/>
              </a:ln>
            </c:spPr>
          </c:dPt>
          <c:val>
            <c:numRef>
              <c:f>Sheet1!$A$2:$D$2</c:f>
              <c:numCache>
                <c:formatCode>General</c:formatCode>
                <c:ptCount val="4"/>
                <c:pt idx="0">
                  <c:v>-16</c:v>
                </c:pt>
                <c:pt idx="1">
                  <c:v>2099</c:v>
                </c:pt>
              </c:numCache>
            </c:numRef>
          </c:val>
        </c:ser>
        <c:ser>
          <c:idx val="2"/>
          <c:order val="2"/>
          <c:spPr>
            <a:solidFill>
              <a:srgbClr val="C3CFE1"/>
            </a:solidFill>
            <a:ln w="9525">
              <a:solidFill>
                <a:schemeClr val="tx1"/>
              </a:solidFill>
              <a:prstDash val="solid"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-29</c:v>
                </c:pt>
              </c:numCache>
            </c:numRef>
          </c:val>
        </c:ser>
        <c:gapWidth val="20"/>
        <c:overlap val="100"/>
        <c:axId val="133699840"/>
        <c:axId val="133713920"/>
      </c:barChart>
      <c:catAx>
        <c:axId val="133699840"/>
        <c:scaling>
          <c:orientation val="minMax"/>
        </c:scaling>
        <c:axPos val="b"/>
        <c:majorGridlines>
          <c:spPr>
            <a:ln>
              <a:noFill/>
            </a:ln>
          </c:spPr>
        </c:majorGridlines>
        <c:majorTickMark val="none"/>
        <c:tickLblPos val="none"/>
        <c:spPr>
          <a:ln w="9525">
            <a:solidFill>
              <a:schemeClr val="tx1"/>
            </a:solidFill>
            <a:prstDash val="solid"/>
          </a:ln>
        </c:spPr>
        <c:crossAx val="133713920"/>
        <c:crossesAt val="0"/>
        <c:lblAlgn val="ctr"/>
        <c:lblOffset val="100"/>
      </c:catAx>
      <c:valAx>
        <c:axId val="133713920"/>
        <c:scaling>
          <c:orientation val="minMax"/>
          <c:max val="2106"/>
          <c:min val="-45"/>
        </c:scaling>
        <c:delete val="1"/>
        <c:axPos val="l"/>
        <c:numFmt formatCode="General" sourceLinked="1"/>
        <c:tickLblPos val="none"/>
        <c:crossAx val="133699840"/>
        <c:crosses val="min"/>
        <c:crossBetween val="between"/>
      </c:valAx>
    </c:plotArea>
    <c:dispBlanksAs val="gap"/>
    <c:showDLblsOverMax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plotArea>
      <c:layout>
        <c:manualLayout>
          <c:layoutTarget val="inner"/>
          <c:xMode val="edge"/>
          <c:yMode val="edge"/>
          <c:x val="2.2608695652173962E-2"/>
          <c:y val="1.949756280464942E-2"/>
          <c:w val="0.95478260869565212"/>
          <c:h val="0.96100487439070192"/>
        </c:manualLayout>
      </c:layout>
      <c:barChart>
        <c:barDir val="bar"/>
        <c:grouping val="stacked"/>
        <c:ser>
          <c:idx val="0"/>
          <c:order val="0"/>
          <c:spPr>
            <a:solidFill>
              <a:schemeClr val="accent1"/>
            </a:solidFill>
            <a:ln w="9525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2"/>
              </a:solidFill>
              <a:ln w="9525">
                <a:solidFill>
                  <a:srgbClr val="C3CFE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9525">
                <a:solidFill>
                  <a:srgbClr val="C3CFE1"/>
                </a:solidFill>
                <a:prstDash val="solid"/>
              </a:ln>
            </c:spPr>
          </c:dPt>
          <c:dPt>
            <c:idx val="2"/>
            <c:spPr>
              <a:solidFill>
                <a:schemeClr val="accent2"/>
              </a:solidFill>
              <a:ln w="9525">
                <a:solidFill>
                  <a:srgbClr val="C3CFE1"/>
                </a:solidFill>
                <a:prstDash val="solid"/>
              </a:ln>
            </c:spPr>
          </c:dPt>
          <c:dPt>
            <c:idx val="3"/>
            <c:spPr>
              <a:solidFill>
                <a:schemeClr val="accent2"/>
              </a:solidFill>
              <a:ln w="9525">
                <a:solidFill>
                  <a:srgbClr val="C3CFE1"/>
                </a:solidFill>
                <a:prstDash val="solid"/>
              </a:ln>
            </c:spPr>
          </c:dPt>
          <c:dPt>
            <c:idx val="4"/>
            <c:spPr>
              <a:solidFill>
                <a:schemeClr val="accent2"/>
              </a:solidFill>
              <a:ln w="9525">
                <a:solidFill>
                  <a:srgbClr val="C3CFE1"/>
                </a:solidFill>
                <a:prstDash val="solid"/>
              </a:ln>
            </c:spPr>
          </c:dPt>
          <c:dPt>
            <c:idx val="5"/>
            <c:spPr>
              <a:solidFill>
                <a:schemeClr val="accent2"/>
              </a:solidFill>
              <a:ln w="9525">
                <a:solidFill>
                  <a:schemeClr val="tx1"/>
                </a:solidFill>
                <a:prstDash val="solid"/>
              </a:ln>
            </c:spPr>
          </c:dPt>
          <c:val>
            <c:numRef>
              <c:f>Sheet1!$A$1:$Y$1</c:f>
              <c:numCache>
                <c:formatCode>General</c:formatCode>
                <c:ptCount val="25"/>
                <c:pt idx="0">
                  <c:v>4.4576246115376108</c:v>
                </c:pt>
                <c:pt idx="1">
                  <c:v>39.868954366627307</c:v>
                </c:pt>
                <c:pt idx="2">
                  <c:v>40.682287129690188</c:v>
                </c:pt>
                <c:pt idx="3">
                  <c:v>48.584512118733088</c:v>
                </c:pt>
                <c:pt idx="4">
                  <c:v>52.506018573389255</c:v>
                </c:pt>
                <c:pt idx="5">
                  <c:v>59.100751546289615</c:v>
                </c:pt>
                <c:pt idx="6">
                  <c:v>59.297818737591363</c:v>
                </c:pt>
                <c:pt idx="7">
                  <c:v>60.969047809923474</c:v>
                </c:pt>
                <c:pt idx="8">
                  <c:v>64.796511281368041</c:v>
                </c:pt>
                <c:pt idx="9">
                  <c:v>69.093409356142757</c:v>
                </c:pt>
                <c:pt idx="10">
                  <c:v>70.515966889652617</c:v>
                </c:pt>
                <c:pt idx="11">
                  <c:v>72.083834832994171</c:v>
                </c:pt>
                <c:pt idx="12">
                  <c:v>77.016690078940371</c:v>
                </c:pt>
                <c:pt idx="13">
                  <c:v>77.317393628850724</c:v>
                </c:pt>
                <c:pt idx="14">
                  <c:v>77.419714643924394</c:v>
                </c:pt>
                <c:pt idx="15">
                  <c:v>77.742308957974643</c:v>
                </c:pt>
                <c:pt idx="16">
                  <c:v>78.200216033659572</c:v>
                </c:pt>
                <c:pt idx="17">
                  <c:v>79.189718731398088</c:v>
                </c:pt>
                <c:pt idx="18">
                  <c:v>79.367315927538883</c:v>
                </c:pt>
                <c:pt idx="19">
                  <c:v>80.991056872567782</c:v>
                </c:pt>
                <c:pt idx="20">
                  <c:v>81.760705381794054</c:v>
                </c:pt>
                <c:pt idx="21">
                  <c:v>81.984809320438828</c:v>
                </c:pt>
                <c:pt idx="22">
                  <c:v>87.295525144186072</c:v>
                </c:pt>
                <c:pt idx="23">
                  <c:v>94.180250435576212</c:v>
                </c:pt>
                <c:pt idx="24">
                  <c:v>98.91166382892861</c:v>
                </c:pt>
              </c:numCache>
            </c:numRef>
          </c:val>
        </c:ser>
        <c:gapWidth val="40"/>
        <c:overlap val="100"/>
        <c:axId val="134934912"/>
        <c:axId val="134936448"/>
      </c:barChart>
      <c:catAx>
        <c:axId val="134934912"/>
        <c:scaling>
          <c:orientation val="maxMin"/>
        </c:scaling>
        <c:axPos val="r"/>
        <c:majorGridlines>
          <c:spPr>
            <a:ln>
              <a:noFill/>
            </a:ln>
          </c:spPr>
        </c:majorGridlines>
        <c:majorTickMark val="none"/>
        <c:tickLblPos val="none"/>
        <c:spPr>
          <a:ln w="9525">
            <a:solidFill>
              <a:schemeClr val="tx1"/>
            </a:solidFill>
            <a:prstDash val="solid"/>
          </a:ln>
        </c:spPr>
        <c:crossAx val="134936448"/>
        <c:crosses val="min"/>
        <c:lblAlgn val="ctr"/>
        <c:lblOffset val="100"/>
      </c:catAx>
      <c:valAx>
        <c:axId val="134936448"/>
        <c:scaling>
          <c:orientation val="maxMin"/>
          <c:max val="98.91166382892861"/>
          <c:min val="0"/>
        </c:scaling>
        <c:delete val="1"/>
        <c:axPos val="t"/>
        <c:numFmt formatCode="General" sourceLinked="1"/>
        <c:tickLblPos val="none"/>
        <c:crossAx val="134934912"/>
        <c:crosses val="min"/>
        <c:crossBetween val="between"/>
      </c:valAx>
    </c:plotArea>
    <c:dispBlanksAs val="gap"/>
    <c:showDLblsOverMax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plotArea>
      <c:layout>
        <c:manualLayout>
          <c:layoutTarget val="inner"/>
          <c:xMode val="edge"/>
          <c:yMode val="edge"/>
          <c:x val="2.0186335403726746E-2"/>
          <c:y val="6.4676616915422952E-2"/>
          <c:w val="0.95962732919254667"/>
          <c:h val="0.87064676616915504"/>
        </c:manualLayout>
      </c:layout>
      <c:barChart>
        <c:barDir val="col"/>
        <c:grouping val="stacked"/>
        <c:ser>
          <c:idx val="0"/>
          <c:order val="0"/>
          <c:spPr>
            <a:noFill/>
            <a:ln>
              <a:noFill/>
            </a:ln>
          </c:spPr>
          <c:dPt>
            <c:idx val="0"/>
            <c:spPr>
              <a:solidFill>
                <a:srgbClr val="6F8DB9"/>
              </a:solidFill>
              <a:ln w="9525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C3CFE1"/>
              </a:solidFill>
              <a:ln w="9525">
                <a:solidFill>
                  <a:schemeClr val="tx1"/>
                </a:solidFill>
                <a:prstDash val="solid"/>
              </a:ln>
            </c:spPr>
          </c:dPt>
          <c:dLbls>
            <c:dLbl>
              <c:idx val="2"/>
              <c:layout>
                <c:manualLayout>
                  <c:x val="0"/>
                  <c:y val="0"/>
                </c:manualLayout>
              </c:layout>
              <c:numFmt formatCode="#,##0.0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ＭＳ Ｐゴシック"/>
                      <a:cs typeface="+mn-cs"/>
                      <a:sym typeface="+mn-lt"/>
                    </a:defRPr>
                  </a:pPr>
                  <a:endParaRPr lang="uk-UA"/>
                </a:p>
              </c:txPr>
              <c:dLblPos val="ctr"/>
              <c:showVal val="1"/>
            </c:dLbl>
            <c:delete val="1"/>
          </c:dLbls>
          <c:val>
            <c:numRef>
              <c:f>Sheet1!$A$1:$C$1</c:f>
              <c:numCache>
                <c:formatCode>General</c:formatCode>
                <c:ptCount val="3"/>
                <c:pt idx="0">
                  <c:v>8.66</c:v>
                </c:pt>
                <c:pt idx="1">
                  <c:v>1.6000000000000005</c:v>
                </c:pt>
                <c:pt idx="2">
                  <c:v>1.6</c:v>
                </c:pt>
              </c:numCache>
            </c:numRef>
          </c:val>
        </c:ser>
        <c:ser>
          <c:idx val="1"/>
          <c:order val="1"/>
          <c:spPr>
            <a:solidFill>
              <a:srgbClr val="C3CFE1"/>
            </a:solidFill>
            <a:ln w="9525">
              <a:solidFill>
                <a:schemeClr val="tx1"/>
              </a:solidFill>
              <a:prstDash val="solid"/>
            </a:ln>
          </c:spPr>
          <c:dLbls>
            <c:dLbl>
              <c:idx val="1"/>
              <c:layout>
                <c:manualLayout>
                  <c:x val="0"/>
                  <c:y val="0"/>
                </c:manualLayout>
              </c:layout>
              <c:numFmt formatCode="#,##0.0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Arial"/>
                      <a:ea typeface="ＭＳ Ｐゴシック"/>
                      <a:cs typeface="+mn-cs"/>
                      <a:sym typeface="Arial"/>
                    </a:defRPr>
                  </a:pPr>
                  <a:endParaRPr lang="uk-UA"/>
                </a:p>
              </c:txPr>
              <c:dLblPos val="ctr"/>
              <c:showVal val="1"/>
            </c:dLbl>
            <c:delete val="1"/>
          </c:dLbls>
          <c:val>
            <c:numRef>
              <c:f>Sheet1!$A$2:$C$2</c:f>
              <c:numCache>
                <c:formatCode>General</c:formatCode>
                <c:ptCount val="3"/>
                <c:pt idx="1">
                  <c:v>7.06</c:v>
                </c:pt>
              </c:numCache>
            </c:numRef>
          </c:val>
        </c:ser>
        <c:gapWidth val="20"/>
        <c:overlap val="100"/>
        <c:axId val="136189440"/>
        <c:axId val="136190976"/>
      </c:barChart>
      <c:catAx>
        <c:axId val="136189440"/>
        <c:scaling>
          <c:orientation val="minMax"/>
        </c:scaling>
        <c:axPos val="b"/>
        <c:majorGridlines>
          <c:spPr>
            <a:ln>
              <a:noFill/>
            </a:ln>
          </c:spPr>
        </c:majorGridlines>
        <c:majorTickMark val="none"/>
        <c:tickLblPos val="none"/>
        <c:spPr>
          <a:ln w="9525">
            <a:solidFill>
              <a:schemeClr val="tx1"/>
            </a:solidFill>
            <a:prstDash val="solid"/>
          </a:ln>
        </c:spPr>
        <c:crossAx val="136190976"/>
        <c:crosses val="min"/>
        <c:lblAlgn val="ctr"/>
        <c:lblOffset val="100"/>
      </c:catAx>
      <c:valAx>
        <c:axId val="136190976"/>
        <c:scaling>
          <c:orientation val="minMax"/>
          <c:max val="8.66"/>
          <c:min val="0"/>
        </c:scaling>
        <c:delete val="1"/>
        <c:axPos val="l"/>
        <c:numFmt formatCode="General" sourceLinked="1"/>
        <c:tickLblPos val="none"/>
        <c:crossAx val="136189440"/>
        <c:crosses val="min"/>
        <c:crossBetween val="between"/>
      </c:valAx>
    </c:plotArea>
    <c:dispBlanksAs val="gap"/>
    <c:showDLblsOverMax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hart>
    <c:plotArea>
      <c:layout>
        <c:manualLayout>
          <c:layoutTarget val="inner"/>
          <c:xMode val="edge"/>
          <c:yMode val="edge"/>
          <c:x val="2.0186335403726746E-2"/>
          <c:y val="5.9633027522935853E-2"/>
          <c:w val="0.95962732919254667"/>
          <c:h val="0.88073394495412849"/>
        </c:manualLayout>
      </c:layout>
      <c:barChart>
        <c:barDir val="col"/>
        <c:grouping val="stacked"/>
        <c:ser>
          <c:idx val="0"/>
          <c:order val="0"/>
          <c:spPr>
            <a:noFill/>
            <a:ln>
              <a:noFill/>
            </a:ln>
          </c:spPr>
          <c:dPt>
            <c:idx val="0"/>
            <c:spPr>
              <a:solidFill>
                <a:srgbClr val="6F8DB9"/>
              </a:solidFill>
              <a:ln w="9525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C3CFE1"/>
              </a:solidFill>
              <a:ln w="9525">
                <a:solidFill>
                  <a:schemeClr val="tx1"/>
                </a:solidFill>
                <a:prstDash val="solid"/>
              </a:ln>
            </c:spPr>
          </c:dPt>
          <c:val>
            <c:numRef>
              <c:f>Sheet1!$A$1:$C$1</c:f>
              <c:numCache>
                <c:formatCode>General</c:formatCode>
                <c:ptCount val="3"/>
                <c:pt idx="0">
                  <c:v>6</c:v>
                </c:pt>
                <c:pt idx="1">
                  <c:v>0.70000000000000062</c:v>
                </c:pt>
                <c:pt idx="2">
                  <c:v>0.70000000000000051</c:v>
                </c:pt>
              </c:numCache>
            </c:numRef>
          </c:val>
        </c:ser>
        <c:ser>
          <c:idx val="1"/>
          <c:order val="1"/>
          <c:spPr>
            <a:solidFill>
              <a:srgbClr val="C3CFE1"/>
            </a:solidFill>
            <a:ln w="9525">
              <a:solidFill>
                <a:schemeClr val="tx1"/>
              </a:solidFill>
              <a:prstDash val="solid"/>
            </a:ln>
          </c:spPr>
          <c:dLbls>
            <c:dLbl>
              <c:idx val="1"/>
              <c:layout>
                <c:manualLayout>
                  <c:x val="0"/>
                  <c:y val="0"/>
                </c:manualLayout>
              </c:layout>
              <c:numFmt formatCode="#,##0.0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Arial"/>
                      <a:ea typeface="ＭＳ Ｐゴシック"/>
                      <a:cs typeface="+mn-cs"/>
                      <a:sym typeface="Arial"/>
                    </a:defRPr>
                  </a:pPr>
                  <a:endParaRPr lang="uk-UA"/>
                </a:p>
              </c:txPr>
              <c:dLblPos val="ctr"/>
              <c:showVal val="1"/>
            </c:dLbl>
            <c:delete val="1"/>
          </c:dLbls>
          <c:val>
            <c:numRef>
              <c:f>Sheet1!$A$2:$C$2</c:f>
              <c:numCache>
                <c:formatCode>General</c:formatCode>
                <c:ptCount val="3"/>
                <c:pt idx="1">
                  <c:v>5.3</c:v>
                </c:pt>
              </c:numCache>
            </c:numRef>
          </c:val>
        </c:ser>
        <c:gapWidth val="20"/>
        <c:overlap val="100"/>
        <c:axId val="136504448"/>
        <c:axId val="136505984"/>
      </c:barChart>
      <c:catAx>
        <c:axId val="136504448"/>
        <c:scaling>
          <c:orientation val="minMax"/>
        </c:scaling>
        <c:axPos val="b"/>
        <c:majorGridlines>
          <c:spPr>
            <a:ln>
              <a:noFill/>
            </a:ln>
          </c:spPr>
        </c:majorGridlines>
        <c:majorTickMark val="none"/>
        <c:tickLblPos val="none"/>
        <c:spPr>
          <a:ln w="9525">
            <a:solidFill>
              <a:schemeClr val="tx1"/>
            </a:solidFill>
            <a:prstDash val="solid"/>
          </a:ln>
        </c:spPr>
        <c:crossAx val="136505984"/>
        <c:crosses val="min"/>
        <c:lblAlgn val="ctr"/>
        <c:lblOffset val="100"/>
      </c:catAx>
      <c:valAx>
        <c:axId val="136505984"/>
        <c:scaling>
          <c:orientation val="minMax"/>
          <c:max val="6"/>
          <c:min val="0"/>
        </c:scaling>
        <c:delete val="1"/>
        <c:axPos val="l"/>
        <c:numFmt formatCode="General" sourceLinked="1"/>
        <c:tickLblPos val="none"/>
        <c:crossAx val="136504448"/>
        <c:crosses val="min"/>
        <c:crossBetween val="between"/>
      </c:valAx>
    </c:plotArea>
    <c:dispBlanksAs val="gap"/>
    <c:showDLblsOverMax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192" tIns="45595" rIns="91192" bIns="45595" rtlCol="0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wrap="square" lIns="91192" tIns="45595" rIns="91192" bIns="4559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27CC878-7A98-44C1-BC25-32771354173F}" type="datetime1">
              <a:rPr lang="uk-UA"/>
              <a:pPr>
                <a:defRPr/>
              </a:pPr>
              <a:t>07.11.2017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192" tIns="45595" rIns="91192" bIns="45595" rtlCol="0" anchor="b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192" tIns="45595" rIns="91192" bIns="4559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CED665F-9DBE-4420-A018-051B671C31B0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242284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9" tIns="45505" rIns="91009" bIns="4550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0"/>
            <a:ext cx="29305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9" tIns="45505" rIns="91009" bIns="4550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7388" y="746125"/>
            <a:ext cx="5386387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2813"/>
            <a:ext cx="540861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9" tIns="45505" rIns="91009" bIns="455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305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9" tIns="45505" rIns="91009" bIns="4550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0" y="9445625"/>
            <a:ext cx="29305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9" tIns="45505" rIns="91009" bIns="4550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6522188-C583-4ABF-9548-0CE36B8AE32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3583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0563" y="746125"/>
            <a:ext cx="5381625" cy="3727450"/>
          </a:xfrm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altLang="uk-U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7388" y="746125"/>
            <a:ext cx="5386387" cy="3729038"/>
          </a:xfrm>
          <a:ln/>
        </p:spPr>
      </p:sp>
      <p:sp>
        <p:nvSpPr>
          <p:cNvPr id="20483" name="Місце для нотаток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altLang="uk-UA" smtClean="0"/>
          </a:p>
        </p:txBody>
      </p:sp>
      <p:sp>
        <p:nvSpPr>
          <p:cNvPr id="20484" name="Місце для номера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E24E72-CCFD-4DA5-9E16-800DDD148447}" type="slidenum">
              <a:rPr lang="uk-UA" altLang="uk-UA" smtClean="0">
                <a:latin typeface="Arial" charset="0"/>
              </a:rPr>
              <a:pPr/>
              <a:t>1</a:t>
            </a:fld>
            <a:endParaRPr lang="uk-UA" altLang="uk-U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7388" y="746125"/>
            <a:ext cx="5386387" cy="3729038"/>
          </a:xfrm>
          <a:ln/>
        </p:spPr>
      </p:sp>
      <p:sp>
        <p:nvSpPr>
          <p:cNvPr id="20483" name="Місце для нотаток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altLang="uk-UA" smtClean="0"/>
          </a:p>
        </p:txBody>
      </p:sp>
      <p:sp>
        <p:nvSpPr>
          <p:cNvPr id="20484" name="Місце для номера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E24E72-CCFD-4DA5-9E16-800DDD148447}" type="slidenum">
              <a:rPr lang="uk-UA" altLang="uk-UA" smtClean="0">
                <a:latin typeface="Arial" charset="0"/>
              </a:rPr>
              <a:pPr/>
              <a:t>2</a:t>
            </a:fld>
            <a:endParaRPr lang="uk-UA" altLang="uk-U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7388" y="746125"/>
            <a:ext cx="5386387" cy="3729038"/>
          </a:xfrm>
          <a:ln/>
        </p:spPr>
      </p:sp>
      <p:sp>
        <p:nvSpPr>
          <p:cNvPr id="22531" name="Місце для нотаток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altLang="uk-UA" smtClean="0"/>
          </a:p>
        </p:txBody>
      </p:sp>
      <p:sp>
        <p:nvSpPr>
          <p:cNvPr id="22532" name="Місце для номера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091892-C67D-4FD3-995C-6A4AF7030C51}" type="slidenum">
              <a:rPr lang="uk-UA" altLang="uk-UA" smtClean="0">
                <a:latin typeface="Arial" charset="0"/>
              </a:rPr>
              <a:pPr/>
              <a:t>4</a:t>
            </a:fld>
            <a:endParaRPr lang="uk-UA" altLang="uk-U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22188-C583-4ABF-9548-0CE36B8AE325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22188-C583-4ABF-9548-0CE36B8AE325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5.png"/><Relationship Id="rId2" Type="http://schemas.openxmlformats.org/officeDocument/2006/relationships/tags" Target="../tags/tag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 cstate="print"/>
          <a:srcRect b="12531"/>
          <a:stretch>
            <a:fillRect/>
          </a:stretch>
        </p:blipFill>
        <p:spPr bwMode="auto">
          <a:xfrm>
            <a:off x="811214" y="3573465"/>
            <a:ext cx="9097962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1452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6914" y="4941888"/>
            <a:ext cx="6672262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1589" y="1590"/>
          <a:ext cx="1587" cy="1587"/>
        </p:xfrm>
        <a:graphic>
          <a:graphicData uri="http://schemas.openxmlformats.org/presentationml/2006/ole">
            <p:oleObj spid="_x0000_s27653" name="think-cell Slide" r:id="rId6" imgW="360" imgH="360" progId="TCLayout.ActiveDocument.1">
              <p:embed/>
            </p:oleObj>
          </a:graphicData>
        </a:graphic>
      </p:graphicFrame>
      <p:sp>
        <p:nvSpPr>
          <p:cNvPr id="3" name="Rectangle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906000" cy="801145"/>
          </a:xfrm>
          <a:prstGeom prst="rect">
            <a:avLst/>
          </a:prstGeom>
          <a:gradFill flip="none" rotWithShape="1">
            <a:gsLst>
              <a:gs pos="98000">
                <a:srgbClr val="F14124">
                  <a:lumMod val="20000"/>
                  <a:lumOff val="80000"/>
                </a:srgbClr>
              </a:gs>
              <a:gs pos="81000">
                <a:sysClr val="window" lastClr="FFFFFF">
                  <a:alpha val="62000"/>
                </a:sysClr>
              </a:gs>
              <a:gs pos="0">
                <a:srgbClr val="B4DCFA">
                  <a:alpha val="79000"/>
                </a:srgbClr>
              </a:gs>
            </a:gsLst>
            <a:lin ang="2400000" scaled="0"/>
            <a:tileRect/>
          </a:gradFill>
          <a:ln w="158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800" kern="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Рисунок 24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35875" y="0"/>
            <a:ext cx="22669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9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0" y="6640515"/>
            <a:ext cx="9906000" cy="217487"/>
          </a:xfrm>
          <a:prstGeom prst="rect">
            <a:avLst/>
          </a:prstGeom>
          <a:solidFill>
            <a:srgbClr val="C8D6F0"/>
          </a:solidFill>
          <a:ln>
            <a:noFill/>
          </a:ln>
          <a:extLst/>
        </p:spPr>
        <p:txBody>
          <a:bodyPr wrap="none" tIns="91440" bIns="9144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fld id="{D89D0631-AE40-4952-AB90-ABFE323A2CC2}" type="slidenum">
              <a:rPr lang="uk-UA" altLang="uk-UA" sz="1200" b="1" smtClean="0"/>
              <a:pPr algn="ctr" eaLnBrk="1" hangingPunct="1">
                <a:defRPr/>
              </a:pPr>
              <a:t>‹№›</a:t>
            </a:fld>
            <a:endParaRPr lang="uk-UA" altLang="uk-UA" sz="1200" b="1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07.11.2017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2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881E133F-DB49-463F-A15F-6B544331D40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403.xml"/><Relationship Id="rId13" Type="http://schemas.openxmlformats.org/officeDocument/2006/relationships/tags" Target="../tags/tag408.xml"/><Relationship Id="rId18" Type="http://schemas.openxmlformats.org/officeDocument/2006/relationships/tags" Target="../tags/tag413.xml"/><Relationship Id="rId26" Type="http://schemas.openxmlformats.org/officeDocument/2006/relationships/oleObject" Target="../embeddings/oleObject6.bin"/><Relationship Id="rId3" Type="http://schemas.openxmlformats.org/officeDocument/2006/relationships/tags" Target="../tags/tag398.xml"/><Relationship Id="rId21" Type="http://schemas.openxmlformats.org/officeDocument/2006/relationships/tags" Target="../tags/tag416.xml"/><Relationship Id="rId7" Type="http://schemas.openxmlformats.org/officeDocument/2006/relationships/tags" Target="../tags/tag402.xml"/><Relationship Id="rId12" Type="http://schemas.openxmlformats.org/officeDocument/2006/relationships/tags" Target="../tags/tag407.xml"/><Relationship Id="rId17" Type="http://schemas.openxmlformats.org/officeDocument/2006/relationships/tags" Target="../tags/tag412.xml"/><Relationship Id="rId25" Type="http://schemas.openxmlformats.org/officeDocument/2006/relationships/slideLayout" Target="../slideLayouts/slideLayout3.xml"/><Relationship Id="rId2" Type="http://schemas.openxmlformats.org/officeDocument/2006/relationships/tags" Target="../tags/tag397.xml"/><Relationship Id="rId16" Type="http://schemas.openxmlformats.org/officeDocument/2006/relationships/tags" Target="../tags/tag411.xml"/><Relationship Id="rId20" Type="http://schemas.openxmlformats.org/officeDocument/2006/relationships/tags" Target="../tags/tag415.xml"/><Relationship Id="rId29" Type="http://schemas.openxmlformats.org/officeDocument/2006/relationships/chart" Target="../charts/chart9.xml"/><Relationship Id="rId1" Type="http://schemas.openxmlformats.org/officeDocument/2006/relationships/vmlDrawing" Target="../drawings/vmlDrawing10.vml"/><Relationship Id="rId6" Type="http://schemas.openxmlformats.org/officeDocument/2006/relationships/tags" Target="../tags/tag401.xml"/><Relationship Id="rId11" Type="http://schemas.openxmlformats.org/officeDocument/2006/relationships/tags" Target="../tags/tag406.xml"/><Relationship Id="rId24" Type="http://schemas.openxmlformats.org/officeDocument/2006/relationships/tags" Target="../tags/tag419.xml"/><Relationship Id="rId5" Type="http://schemas.openxmlformats.org/officeDocument/2006/relationships/tags" Target="../tags/tag400.xml"/><Relationship Id="rId15" Type="http://schemas.openxmlformats.org/officeDocument/2006/relationships/tags" Target="../tags/tag410.xml"/><Relationship Id="rId23" Type="http://schemas.openxmlformats.org/officeDocument/2006/relationships/tags" Target="../tags/tag418.xml"/><Relationship Id="rId28" Type="http://schemas.openxmlformats.org/officeDocument/2006/relationships/chart" Target="../charts/chart8.xml"/><Relationship Id="rId10" Type="http://schemas.openxmlformats.org/officeDocument/2006/relationships/tags" Target="../tags/tag405.xml"/><Relationship Id="rId19" Type="http://schemas.openxmlformats.org/officeDocument/2006/relationships/tags" Target="../tags/tag414.xml"/><Relationship Id="rId4" Type="http://schemas.openxmlformats.org/officeDocument/2006/relationships/tags" Target="../tags/tag399.xml"/><Relationship Id="rId9" Type="http://schemas.openxmlformats.org/officeDocument/2006/relationships/tags" Target="../tags/tag404.xml"/><Relationship Id="rId14" Type="http://schemas.openxmlformats.org/officeDocument/2006/relationships/tags" Target="../tags/tag409.xml"/><Relationship Id="rId22" Type="http://schemas.openxmlformats.org/officeDocument/2006/relationships/tags" Target="../tags/tag417.xml"/><Relationship Id="rId27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______Microsoft_Office_Excel_97-20032.xls"/><Relationship Id="rId5" Type="http://schemas.openxmlformats.org/officeDocument/2006/relationships/image" Target="../media/image8.png"/><Relationship Id="rId4" Type="http://schemas.openxmlformats.org/officeDocument/2006/relationships/oleObject" Target="../embeddings/______Microsoft_Office_Excel_97-20031.xls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______Microsoft_Office_Excel_97-20034.xls"/><Relationship Id="rId5" Type="http://schemas.openxmlformats.org/officeDocument/2006/relationships/oleObject" Target="../embeddings/______Microsoft_Office_Excel_97-20033.xls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Microsoft_Office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______Microsoft_Office_Excel_97-20037.xls"/><Relationship Id="rId4" Type="http://schemas.openxmlformats.org/officeDocument/2006/relationships/oleObject" Target="../embeddings/______Microsoft_Office_Excel_97-20036.xls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123.xml"/><Relationship Id="rId21" Type="http://schemas.openxmlformats.org/officeDocument/2006/relationships/tags" Target="../tags/tag27.xml"/><Relationship Id="rId42" Type="http://schemas.openxmlformats.org/officeDocument/2006/relationships/tags" Target="../tags/tag48.xml"/><Relationship Id="rId63" Type="http://schemas.openxmlformats.org/officeDocument/2006/relationships/tags" Target="../tags/tag69.xml"/><Relationship Id="rId84" Type="http://schemas.openxmlformats.org/officeDocument/2006/relationships/tags" Target="../tags/tag90.xml"/><Relationship Id="rId138" Type="http://schemas.openxmlformats.org/officeDocument/2006/relationships/tags" Target="../tags/tag144.xml"/><Relationship Id="rId159" Type="http://schemas.openxmlformats.org/officeDocument/2006/relationships/tags" Target="../tags/tag165.xml"/><Relationship Id="rId170" Type="http://schemas.openxmlformats.org/officeDocument/2006/relationships/tags" Target="../tags/tag176.xml"/><Relationship Id="rId191" Type="http://schemas.openxmlformats.org/officeDocument/2006/relationships/tags" Target="../tags/tag197.xml"/><Relationship Id="rId196" Type="http://schemas.openxmlformats.org/officeDocument/2006/relationships/oleObject" Target="../embeddings/oleObject2.bin"/><Relationship Id="rId200" Type="http://schemas.openxmlformats.org/officeDocument/2006/relationships/image" Target="../media/image15.png"/><Relationship Id="rId16" Type="http://schemas.openxmlformats.org/officeDocument/2006/relationships/tags" Target="../tags/tag22.xml"/><Relationship Id="rId107" Type="http://schemas.openxmlformats.org/officeDocument/2006/relationships/tags" Target="../tags/tag113.xml"/><Relationship Id="rId11" Type="http://schemas.openxmlformats.org/officeDocument/2006/relationships/tags" Target="../tags/tag17.xml"/><Relationship Id="rId32" Type="http://schemas.openxmlformats.org/officeDocument/2006/relationships/tags" Target="../tags/tag38.xml"/><Relationship Id="rId37" Type="http://schemas.openxmlformats.org/officeDocument/2006/relationships/tags" Target="../tags/tag43.xml"/><Relationship Id="rId53" Type="http://schemas.openxmlformats.org/officeDocument/2006/relationships/tags" Target="../tags/tag59.xml"/><Relationship Id="rId58" Type="http://schemas.openxmlformats.org/officeDocument/2006/relationships/tags" Target="../tags/tag64.xml"/><Relationship Id="rId74" Type="http://schemas.openxmlformats.org/officeDocument/2006/relationships/tags" Target="../tags/tag80.xml"/><Relationship Id="rId79" Type="http://schemas.openxmlformats.org/officeDocument/2006/relationships/tags" Target="../tags/tag85.xml"/><Relationship Id="rId102" Type="http://schemas.openxmlformats.org/officeDocument/2006/relationships/tags" Target="../tags/tag108.xml"/><Relationship Id="rId123" Type="http://schemas.openxmlformats.org/officeDocument/2006/relationships/tags" Target="../tags/tag129.xml"/><Relationship Id="rId128" Type="http://schemas.openxmlformats.org/officeDocument/2006/relationships/tags" Target="../tags/tag134.xml"/><Relationship Id="rId144" Type="http://schemas.openxmlformats.org/officeDocument/2006/relationships/tags" Target="../tags/tag150.xml"/><Relationship Id="rId149" Type="http://schemas.openxmlformats.org/officeDocument/2006/relationships/tags" Target="../tags/tag155.xml"/><Relationship Id="rId5" Type="http://schemas.openxmlformats.org/officeDocument/2006/relationships/tags" Target="../tags/tag11.xml"/><Relationship Id="rId90" Type="http://schemas.openxmlformats.org/officeDocument/2006/relationships/tags" Target="../tags/tag96.xml"/><Relationship Id="rId95" Type="http://schemas.openxmlformats.org/officeDocument/2006/relationships/tags" Target="../tags/tag101.xml"/><Relationship Id="rId160" Type="http://schemas.openxmlformats.org/officeDocument/2006/relationships/tags" Target="../tags/tag166.xml"/><Relationship Id="rId165" Type="http://schemas.openxmlformats.org/officeDocument/2006/relationships/tags" Target="../tags/tag171.xml"/><Relationship Id="rId181" Type="http://schemas.openxmlformats.org/officeDocument/2006/relationships/tags" Target="../tags/tag187.xml"/><Relationship Id="rId186" Type="http://schemas.openxmlformats.org/officeDocument/2006/relationships/tags" Target="../tags/tag192.xml"/><Relationship Id="rId22" Type="http://schemas.openxmlformats.org/officeDocument/2006/relationships/tags" Target="../tags/tag28.xml"/><Relationship Id="rId27" Type="http://schemas.openxmlformats.org/officeDocument/2006/relationships/tags" Target="../tags/tag33.xml"/><Relationship Id="rId43" Type="http://schemas.openxmlformats.org/officeDocument/2006/relationships/tags" Target="../tags/tag49.xml"/><Relationship Id="rId48" Type="http://schemas.openxmlformats.org/officeDocument/2006/relationships/tags" Target="../tags/tag54.xml"/><Relationship Id="rId64" Type="http://schemas.openxmlformats.org/officeDocument/2006/relationships/tags" Target="../tags/tag70.xml"/><Relationship Id="rId69" Type="http://schemas.openxmlformats.org/officeDocument/2006/relationships/tags" Target="../tags/tag75.xml"/><Relationship Id="rId113" Type="http://schemas.openxmlformats.org/officeDocument/2006/relationships/tags" Target="../tags/tag119.xml"/><Relationship Id="rId118" Type="http://schemas.openxmlformats.org/officeDocument/2006/relationships/tags" Target="../tags/tag124.xml"/><Relationship Id="rId134" Type="http://schemas.openxmlformats.org/officeDocument/2006/relationships/tags" Target="../tags/tag140.xml"/><Relationship Id="rId139" Type="http://schemas.openxmlformats.org/officeDocument/2006/relationships/tags" Target="../tags/tag145.xml"/><Relationship Id="rId80" Type="http://schemas.openxmlformats.org/officeDocument/2006/relationships/tags" Target="../tags/tag86.xml"/><Relationship Id="rId85" Type="http://schemas.openxmlformats.org/officeDocument/2006/relationships/tags" Target="../tags/tag91.xml"/><Relationship Id="rId150" Type="http://schemas.openxmlformats.org/officeDocument/2006/relationships/tags" Target="../tags/tag156.xml"/><Relationship Id="rId155" Type="http://schemas.openxmlformats.org/officeDocument/2006/relationships/tags" Target="../tags/tag161.xml"/><Relationship Id="rId171" Type="http://schemas.openxmlformats.org/officeDocument/2006/relationships/tags" Target="../tags/tag177.xml"/><Relationship Id="rId176" Type="http://schemas.openxmlformats.org/officeDocument/2006/relationships/tags" Target="../tags/tag182.xml"/><Relationship Id="rId192" Type="http://schemas.openxmlformats.org/officeDocument/2006/relationships/tags" Target="../tags/tag198.xml"/><Relationship Id="rId197" Type="http://schemas.openxmlformats.org/officeDocument/2006/relationships/image" Target="../media/image14.emf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33" Type="http://schemas.openxmlformats.org/officeDocument/2006/relationships/tags" Target="../tags/tag39.xml"/><Relationship Id="rId38" Type="http://schemas.openxmlformats.org/officeDocument/2006/relationships/tags" Target="../tags/tag44.xml"/><Relationship Id="rId59" Type="http://schemas.openxmlformats.org/officeDocument/2006/relationships/tags" Target="../tags/tag65.xml"/><Relationship Id="rId103" Type="http://schemas.openxmlformats.org/officeDocument/2006/relationships/tags" Target="../tags/tag109.xml"/><Relationship Id="rId108" Type="http://schemas.openxmlformats.org/officeDocument/2006/relationships/tags" Target="../tags/tag114.xml"/><Relationship Id="rId124" Type="http://schemas.openxmlformats.org/officeDocument/2006/relationships/tags" Target="../tags/tag130.xml"/><Relationship Id="rId129" Type="http://schemas.openxmlformats.org/officeDocument/2006/relationships/tags" Target="../tags/tag135.xml"/><Relationship Id="rId54" Type="http://schemas.openxmlformats.org/officeDocument/2006/relationships/tags" Target="../tags/tag60.xml"/><Relationship Id="rId70" Type="http://schemas.openxmlformats.org/officeDocument/2006/relationships/tags" Target="../tags/tag76.xml"/><Relationship Id="rId75" Type="http://schemas.openxmlformats.org/officeDocument/2006/relationships/tags" Target="../tags/tag81.xml"/><Relationship Id="rId91" Type="http://schemas.openxmlformats.org/officeDocument/2006/relationships/tags" Target="../tags/tag97.xml"/><Relationship Id="rId96" Type="http://schemas.openxmlformats.org/officeDocument/2006/relationships/tags" Target="../tags/tag102.xml"/><Relationship Id="rId140" Type="http://schemas.openxmlformats.org/officeDocument/2006/relationships/tags" Target="../tags/tag146.xml"/><Relationship Id="rId145" Type="http://schemas.openxmlformats.org/officeDocument/2006/relationships/tags" Target="../tags/tag151.xml"/><Relationship Id="rId161" Type="http://schemas.openxmlformats.org/officeDocument/2006/relationships/tags" Target="../tags/tag167.xml"/><Relationship Id="rId166" Type="http://schemas.openxmlformats.org/officeDocument/2006/relationships/tags" Target="../tags/tag172.xml"/><Relationship Id="rId182" Type="http://schemas.openxmlformats.org/officeDocument/2006/relationships/tags" Target="../tags/tag188.xml"/><Relationship Id="rId187" Type="http://schemas.openxmlformats.org/officeDocument/2006/relationships/tags" Target="../tags/tag193.xml"/><Relationship Id="rId1" Type="http://schemas.openxmlformats.org/officeDocument/2006/relationships/vmlDrawing" Target="../drawings/vmlDrawing6.vml"/><Relationship Id="rId6" Type="http://schemas.openxmlformats.org/officeDocument/2006/relationships/tags" Target="../tags/tag12.xml"/><Relationship Id="rId23" Type="http://schemas.openxmlformats.org/officeDocument/2006/relationships/tags" Target="../tags/tag29.xml"/><Relationship Id="rId28" Type="http://schemas.openxmlformats.org/officeDocument/2006/relationships/tags" Target="../tags/tag34.xml"/><Relationship Id="rId49" Type="http://schemas.openxmlformats.org/officeDocument/2006/relationships/tags" Target="../tags/tag55.xml"/><Relationship Id="rId114" Type="http://schemas.openxmlformats.org/officeDocument/2006/relationships/tags" Target="../tags/tag120.xml"/><Relationship Id="rId119" Type="http://schemas.openxmlformats.org/officeDocument/2006/relationships/tags" Target="../tags/tag125.xml"/><Relationship Id="rId44" Type="http://schemas.openxmlformats.org/officeDocument/2006/relationships/tags" Target="../tags/tag50.xml"/><Relationship Id="rId60" Type="http://schemas.openxmlformats.org/officeDocument/2006/relationships/tags" Target="../tags/tag66.xml"/><Relationship Id="rId65" Type="http://schemas.openxmlformats.org/officeDocument/2006/relationships/tags" Target="../tags/tag71.xml"/><Relationship Id="rId81" Type="http://schemas.openxmlformats.org/officeDocument/2006/relationships/tags" Target="../tags/tag87.xml"/><Relationship Id="rId86" Type="http://schemas.openxmlformats.org/officeDocument/2006/relationships/tags" Target="../tags/tag92.xml"/><Relationship Id="rId130" Type="http://schemas.openxmlformats.org/officeDocument/2006/relationships/tags" Target="../tags/tag136.xml"/><Relationship Id="rId135" Type="http://schemas.openxmlformats.org/officeDocument/2006/relationships/tags" Target="../tags/tag141.xml"/><Relationship Id="rId151" Type="http://schemas.openxmlformats.org/officeDocument/2006/relationships/tags" Target="../tags/tag157.xml"/><Relationship Id="rId156" Type="http://schemas.openxmlformats.org/officeDocument/2006/relationships/tags" Target="../tags/tag162.xml"/><Relationship Id="rId177" Type="http://schemas.openxmlformats.org/officeDocument/2006/relationships/tags" Target="../tags/tag183.xml"/><Relationship Id="rId198" Type="http://schemas.openxmlformats.org/officeDocument/2006/relationships/chart" Target="../charts/chart2.xml"/><Relationship Id="rId172" Type="http://schemas.openxmlformats.org/officeDocument/2006/relationships/tags" Target="../tags/tag178.xml"/><Relationship Id="rId193" Type="http://schemas.openxmlformats.org/officeDocument/2006/relationships/tags" Target="../tags/tag199.xml"/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39" Type="http://schemas.openxmlformats.org/officeDocument/2006/relationships/tags" Target="../tags/tag45.xml"/><Relationship Id="rId109" Type="http://schemas.openxmlformats.org/officeDocument/2006/relationships/tags" Target="../tags/tag115.xml"/><Relationship Id="rId34" Type="http://schemas.openxmlformats.org/officeDocument/2006/relationships/tags" Target="../tags/tag40.xml"/><Relationship Id="rId50" Type="http://schemas.openxmlformats.org/officeDocument/2006/relationships/tags" Target="../tags/tag56.xml"/><Relationship Id="rId55" Type="http://schemas.openxmlformats.org/officeDocument/2006/relationships/tags" Target="../tags/tag61.xml"/><Relationship Id="rId76" Type="http://schemas.openxmlformats.org/officeDocument/2006/relationships/tags" Target="../tags/tag82.xml"/><Relationship Id="rId97" Type="http://schemas.openxmlformats.org/officeDocument/2006/relationships/tags" Target="../tags/tag103.xml"/><Relationship Id="rId104" Type="http://schemas.openxmlformats.org/officeDocument/2006/relationships/tags" Target="../tags/tag110.xml"/><Relationship Id="rId120" Type="http://schemas.openxmlformats.org/officeDocument/2006/relationships/tags" Target="../tags/tag126.xml"/><Relationship Id="rId125" Type="http://schemas.openxmlformats.org/officeDocument/2006/relationships/tags" Target="../tags/tag131.xml"/><Relationship Id="rId141" Type="http://schemas.openxmlformats.org/officeDocument/2006/relationships/tags" Target="../tags/tag147.xml"/><Relationship Id="rId146" Type="http://schemas.openxmlformats.org/officeDocument/2006/relationships/tags" Target="../tags/tag152.xml"/><Relationship Id="rId167" Type="http://schemas.openxmlformats.org/officeDocument/2006/relationships/tags" Target="../tags/tag173.xml"/><Relationship Id="rId188" Type="http://schemas.openxmlformats.org/officeDocument/2006/relationships/tags" Target="../tags/tag194.xml"/><Relationship Id="rId7" Type="http://schemas.openxmlformats.org/officeDocument/2006/relationships/tags" Target="../tags/tag13.xml"/><Relationship Id="rId71" Type="http://schemas.openxmlformats.org/officeDocument/2006/relationships/tags" Target="../tags/tag77.xml"/><Relationship Id="rId92" Type="http://schemas.openxmlformats.org/officeDocument/2006/relationships/tags" Target="../tags/tag98.xml"/><Relationship Id="rId162" Type="http://schemas.openxmlformats.org/officeDocument/2006/relationships/tags" Target="../tags/tag168.xml"/><Relationship Id="rId183" Type="http://schemas.openxmlformats.org/officeDocument/2006/relationships/tags" Target="../tags/tag189.xml"/><Relationship Id="rId2" Type="http://schemas.openxmlformats.org/officeDocument/2006/relationships/tags" Target="../tags/tag8.xml"/><Relationship Id="rId29" Type="http://schemas.openxmlformats.org/officeDocument/2006/relationships/tags" Target="../tags/tag35.xml"/><Relationship Id="rId24" Type="http://schemas.openxmlformats.org/officeDocument/2006/relationships/tags" Target="../tags/tag30.xml"/><Relationship Id="rId40" Type="http://schemas.openxmlformats.org/officeDocument/2006/relationships/tags" Target="../tags/tag46.xml"/><Relationship Id="rId45" Type="http://schemas.openxmlformats.org/officeDocument/2006/relationships/tags" Target="../tags/tag51.xml"/><Relationship Id="rId66" Type="http://schemas.openxmlformats.org/officeDocument/2006/relationships/tags" Target="../tags/tag72.xml"/><Relationship Id="rId87" Type="http://schemas.openxmlformats.org/officeDocument/2006/relationships/tags" Target="../tags/tag93.xml"/><Relationship Id="rId110" Type="http://schemas.openxmlformats.org/officeDocument/2006/relationships/tags" Target="../tags/tag116.xml"/><Relationship Id="rId115" Type="http://schemas.openxmlformats.org/officeDocument/2006/relationships/tags" Target="../tags/tag121.xml"/><Relationship Id="rId131" Type="http://schemas.openxmlformats.org/officeDocument/2006/relationships/tags" Target="../tags/tag137.xml"/><Relationship Id="rId136" Type="http://schemas.openxmlformats.org/officeDocument/2006/relationships/tags" Target="../tags/tag142.xml"/><Relationship Id="rId157" Type="http://schemas.openxmlformats.org/officeDocument/2006/relationships/tags" Target="../tags/tag163.xml"/><Relationship Id="rId178" Type="http://schemas.openxmlformats.org/officeDocument/2006/relationships/tags" Target="../tags/tag184.xml"/><Relationship Id="rId61" Type="http://schemas.openxmlformats.org/officeDocument/2006/relationships/tags" Target="../tags/tag67.xml"/><Relationship Id="rId82" Type="http://schemas.openxmlformats.org/officeDocument/2006/relationships/tags" Target="../tags/tag88.xml"/><Relationship Id="rId152" Type="http://schemas.openxmlformats.org/officeDocument/2006/relationships/tags" Target="../tags/tag158.xml"/><Relationship Id="rId173" Type="http://schemas.openxmlformats.org/officeDocument/2006/relationships/tags" Target="../tags/tag179.xml"/><Relationship Id="rId194" Type="http://schemas.openxmlformats.org/officeDocument/2006/relationships/tags" Target="../tags/tag200.xml"/><Relationship Id="rId199" Type="http://schemas.openxmlformats.org/officeDocument/2006/relationships/chart" Target="../charts/chart3.xml"/><Relationship Id="rId19" Type="http://schemas.openxmlformats.org/officeDocument/2006/relationships/tags" Target="../tags/tag25.xml"/><Relationship Id="rId14" Type="http://schemas.openxmlformats.org/officeDocument/2006/relationships/tags" Target="../tags/tag20.xml"/><Relationship Id="rId30" Type="http://schemas.openxmlformats.org/officeDocument/2006/relationships/tags" Target="../tags/tag36.xml"/><Relationship Id="rId35" Type="http://schemas.openxmlformats.org/officeDocument/2006/relationships/tags" Target="../tags/tag41.xml"/><Relationship Id="rId56" Type="http://schemas.openxmlformats.org/officeDocument/2006/relationships/tags" Target="../tags/tag62.xml"/><Relationship Id="rId77" Type="http://schemas.openxmlformats.org/officeDocument/2006/relationships/tags" Target="../tags/tag83.xml"/><Relationship Id="rId100" Type="http://schemas.openxmlformats.org/officeDocument/2006/relationships/tags" Target="../tags/tag106.xml"/><Relationship Id="rId105" Type="http://schemas.openxmlformats.org/officeDocument/2006/relationships/tags" Target="../tags/tag111.xml"/><Relationship Id="rId126" Type="http://schemas.openxmlformats.org/officeDocument/2006/relationships/tags" Target="../tags/tag132.xml"/><Relationship Id="rId147" Type="http://schemas.openxmlformats.org/officeDocument/2006/relationships/tags" Target="../tags/tag153.xml"/><Relationship Id="rId168" Type="http://schemas.openxmlformats.org/officeDocument/2006/relationships/tags" Target="../tags/tag174.xml"/><Relationship Id="rId8" Type="http://schemas.openxmlformats.org/officeDocument/2006/relationships/tags" Target="../tags/tag14.xml"/><Relationship Id="rId51" Type="http://schemas.openxmlformats.org/officeDocument/2006/relationships/tags" Target="../tags/tag57.xml"/><Relationship Id="rId72" Type="http://schemas.openxmlformats.org/officeDocument/2006/relationships/tags" Target="../tags/tag78.xml"/><Relationship Id="rId93" Type="http://schemas.openxmlformats.org/officeDocument/2006/relationships/tags" Target="../tags/tag99.xml"/><Relationship Id="rId98" Type="http://schemas.openxmlformats.org/officeDocument/2006/relationships/tags" Target="../tags/tag104.xml"/><Relationship Id="rId121" Type="http://schemas.openxmlformats.org/officeDocument/2006/relationships/tags" Target="../tags/tag127.xml"/><Relationship Id="rId142" Type="http://schemas.openxmlformats.org/officeDocument/2006/relationships/tags" Target="../tags/tag148.xml"/><Relationship Id="rId163" Type="http://schemas.openxmlformats.org/officeDocument/2006/relationships/tags" Target="../tags/tag169.xml"/><Relationship Id="rId184" Type="http://schemas.openxmlformats.org/officeDocument/2006/relationships/tags" Target="../tags/tag190.xml"/><Relationship Id="rId189" Type="http://schemas.openxmlformats.org/officeDocument/2006/relationships/tags" Target="../tags/tag195.xml"/><Relationship Id="rId3" Type="http://schemas.openxmlformats.org/officeDocument/2006/relationships/tags" Target="../tags/tag9.xml"/><Relationship Id="rId25" Type="http://schemas.openxmlformats.org/officeDocument/2006/relationships/tags" Target="../tags/tag31.xml"/><Relationship Id="rId46" Type="http://schemas.openxmlformats.org/officeDocument/2006/relationships/tags" Target="../tags/tag52.xml"/><Relationship Id="rId67" Type="http://schemas.openxmlformats.org/officeDocument/2006/relationships/tags" Target="../tags/tag73.xml"/><Relationship Id="rId116" Type="http://schemas.openxmlformats.org/officeDocument/2006/relationships/tags" Target="../tags/tag122.xml"/><Relationship Id="rId137" Type="http://schemas.openxmlformats.org/officeDocument/2006/relationships/tags" Target="../tags/tag143.xml"/><Relationship Id="rId158" Type="http://schemas.openxmlformats.org/officeDocument/2006/relationships/tags" Target="../tags/tag164.xml"/><Relationship Id="rId20" Type="http://schemas.openxmlformats.org/officeDocument/2006/relationships/tags" Target="../tags/tag26.xml"/><Relationship Id="rId41" Type="http://schemas.openxmlformats.org/officeDocument/2006/relationships/tags" Target="../tags/tag47.xml"/><Relationship Id="rId62" Type="http://schemas.openxmlformats.org/officeDocument/2006/relationships/tags" Target="../tags/tag68.xml"/><Relationship Id="rId83" Type="http://schemas.openxmlformats.org/officeDocument/2006/relationships/tags" Target="../tags/tag89.xml"/><Relationship Id="rId88" Type="http://schemas.openxmlformats.org/officeDocument/2006/relationships/tags" Target="../tags/tag94.xml"/><Relationship Id="rId111" Type="http://schemas.openxmlformats.org/officeDocument/2006/relationships/tags" Target="../tags/tag117.xml"/><Relationship Id="rId132" Type="http://schemas.openxmlformats.org/officeDocument/2006/relationships/tags" Target="../tags/tag138.xml"/><Relationship Id="rId153" Type="http://schemas.openxmlformats.org/officeDocument/2006/relationships/tags" Target="../tags/tag159.xml"/><Relationship Id="rId174" Type="http://schemas.openxmlformats.org/officeDocument/2006/relationships/tags" Target="../tags/tag180.xml"/><Relationship Id="rId179" Type="http://schemas.openxmlformats.org/officeDocument/2006/relationships/tags" Target="../tags/tag185.xml"/><Relationship Id="rId195" Type="http://schemas.openxmlformats.org/officeDocument/2006/relationships/slideLayout" Target="../slideLayouts/slideLayout3.xml"/><Relationship Id="rId190" Type="http://schemas.openxmlformats.org/officeDocument/2006/relationships/tags" Target="../tags/tag196.xml"/><Relationship Id="rId15" Type="http://schemas.openxmlformats.org/officeDocument/2006/relationships/tags" Target="../tags/tag21.xml"/><Relationship Id="rId36" Type="http://schemas.openxmlformats.org/officeDocument/2006/relationships/tags" Target="../tags/tag42.xml"/><Relationship Id="rId57" Type="http://schemas.openxmlformats.org/officeDocument/2006/relationships/tags" Target="../tags/tag63.xml"/><Relationship Id="rId106" Type="http://schemas.openxmlformats.org/officeDocument/2006/relationships/tags" Target="../tags/tag112.xml"/><Relationship Id="rId127" Type="http://schemas.openxmlformats.org/officeDocument/2006/relationships/tags" Target="../tags/tag133.xml"/><Relationship Id="rId10" Type="http://schemas.openxmlformats.org/officeDocument/2006/relationships/tags" Target="../tags/tag16.xml"/><Relationship Id="rId31" Type="http://schemas.openxmlformats.org/officeDocument/2006/relationships/tags" Target="../tags/tag37.xml"/><Relationship Id="rId52" Type="http://schemas.openxmlformats.org/officeDocument/2006/relationships/tags" Target="../tags/tag58.xml"/><Relationship Id="rId73" Type="http://schemas.openxmlformats.org/officeDocument/2006/relationships/tags" Target="../tags/tag79.xml"/><Relationship Id="rId78" Type="http://schemas.openxmlformats.org/officeDocument/2006/relationships/tags" Target="../tags/tag84.xml"/><Relationship Id="rId94" Type="http://schemas.openxmlformats.org/officeDocument/2006/relationships/tags" Target="../tags/tag100.xml"/><Relationship Id="rId99" Type="http://schemas.openxmlformats.org/officeDocument/2006/relationships/tags" Target="../tags/tag105.xml"/><Relationship Id="rId101" Type="http://schemas.openxmlformats.org/officeDocument/2006/relationships/tags" Target="../tags/tag107.xml"/><Relationship Id="rId122" Type="http://schemas.openxmlformats.org/officeDocument/2006/relationships/tags" Target="../tags/tag128.xml"/><Relationship Id="rId143" Type="http://schemas.openxmlformats.org/officeDocument/2006/relationships/tags" Target="../tags/tag149.xml"/><Relationship Id="rId148" Type="http://schemas.openxmlformats.org/officeDocument/2006/relationships/tags" Target="../tags/tag154.xml"/><Relationship Id="rId164" Type="http://schemas.openxmlformats.org/officeDocument/2006/relationships/tags" Target="../tags/tag170.xml"/><Relationship Id="rId169" Type="http://schemas.openxmlformats.org/officeDocument/2006/relationships/tags" Target="../tags/tag175.xml"/><Relationship Id="rId185" Type="http://schemas.openxmlformats.org/officeDocument/2006/relationships/tags" Target="../tags/tag191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80" Type="http://schemas.openxmlformats.org/officeDocument/2006/relationships/tags" Target="../tags/tag186.xml"/><Relationship Id="rId26" Type="http://schemas.openxmlformats.org/officeDocument/2006/relationships/tags" Target="../tags/tag32.xml"/><Relationship Id="rId47" Type="http://schemas.openxmlformats.org/officeDocument/2006/relationships/tags" Target="../tags/tag53.xml"/><Relationship Id="rId68" Type="http://schemas.openxmlformats.org/officeDocument/2006/relationships/tags" Target="../tags/tag74.xml"/><Relationship Id="rId89" Type="http://schemas.openxmlformats.org/officeDocument/2006/relationships/tags" Target="../tags/tag95.xml"/><Relationship Id="rId112" Type="http://schemas.openxmlformats.org/officeDocument/2006/relationships/tags" Target="../tags/tag118.xml"/><Relationship Id="rId133" Type="http://schemas.openxmlformats.org/officeDocument/2006/relationships/tags" Target="../tags/tag139.xml"/><Relationship Id="rId154" Type="http://schemas.openxmlformats.org/officeDocument/2006/relationships/tags" Target="../tags/tag160.xml"/><Relationship Id="rId175" Type="http://schemas.openxmlformats.org/officeDocument/2006/relationships/tags" Target="../tags/tag181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212.xml"/><Relationship Id="rId18" Type="http://schemas.openxmlformats.org/officeDocument/2006/relationships/tags" Target="../tags/tag217.xml"/><Relationship Id="rId26" Type="http://schemas.openxmlformats.org/officeDocument/2006/relationships/tags" Target="../tags/tag225.xml"/><Relationship Id="rId39" Type="http://schemas.openxmlformats.org/officeDocument/2006/relationships/tags" Target="../tags/tag238.xml"/><Relationship Id="rId21" Type="http://schemas.openxmlformats.org/officeDocument/2006/relationships/tags" Target="../tags/tag220.xml"/><Relationship Id="rId34" Type="http://schemas.openxmlformats.org/officeDocument/2006/relationships/tags" Target="../tags/tag233.xml"/><Relationship Id="rId42" Type="http://schemas.openxmlformats.org/officeDocument/2006/relationships/tags" Target="../tags/tag241.xml"/><Relationship Id="rId47" Type="http://schemas.openxmlformats.org/officeDocument/2006/relationships/tags" Target="../tags/tag246.xml"/><Relationship Id="rId50" Type="http://schemas.openxmlformats.org/officeDocument/2006/relationships/tags" Target="../tags/tag249.xml"/><Relationship Id="rId55" Type="http://schemas.openxmlformats.org/officeDocument/2006/relationships/tags" Target="../tags/tag254.xml"/><Relationship Id="rId63" Type="http://schemas.openxmlformats.org/officeDocument/2006/relationships/oleObject" Target="../embeddings/oleObject3.bin"/><Relationship Id="rId7" Type="http://schemas.openxmlformats.org/officeDocument/2006/relationships/tags" Target="../tags/tag206.xml"/><Relationship Id="rId2" Type="http://schemas.openxmlformats.org/officeDocument/2006/relationships/tags" Target="../tags/tag201.xml"/><Relationship Id="rId16" Type="http://schemas.openxmlformats.org/officeDocument/2006/relationships/tags" Target="../tags/tag215.xml"/><Relationship Id="rId20" Type="http://schemas.openxmlformats.org/officeDocument/2006/relationships/tags" Target="../tags/tag219.xml"/><Relationship Id="rId29" Type="http://schemas.openxmlformats.org/officeDocument/2006/relationships/tags" Target="../tags/tag228.xml"/><Relationship Id="rId41" Type="http://schemas.openxmlformats.org/officeDocument/2006/relationships/tags" Target="../tags/tag240.xml"/><Relationship Id="rId54" Type="http://schemas.openxmlformats.org/officeDocument/2006/relationships/tags" Target="../tags/tag253.xml"/><Relationship Id="rId6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tags" Target="../tags/tag205.xml"/><Relationship Id="rId11" Type="http://schemas.openxmlformats.org/officeDocument/2006/relationships/tags" Target="../tags/tag210.xml"/><Relationship Id="rId24" Type="http://schemas.openxmlformats.org/officeDocument/2006/relationships/tags" Target="../tags/tag223.xml"/><Relationship Id="rId32" Type="http://schemas.openxmlformats.org/officeDocument/2006/relationships/tags" Target="../tags/tag231.xml"/><Relationship Id="rId37" Type="http://schemas.openxmlformats.org/officeDocument/2006/relationships/tags" Target="../tags/tag236.xml"/><Relationship Id="rId40" Type="http://schemas.openxmlformats.org/officeDocument/2006/relationships/tags" Target="../tags/tag239.xml"/><Relationship Id="rId45" Type="http://schemas.openxmlformats.org/officeDocument/2006/relationships/tags" Target="../tags/tag244.xml"/><Relationship Id="rId53" Type="http://schemas.openxmlformats.org/officeDocument/2006/relationships/tags" Target="../tags/tag252.xml"/><Relationship Id="rId58" Type="http://schemas.openxmlformats.org/officeDocument/2006/relationships/tags" Target="../tags/tag257.xml"/><Relationship Id="rId66" Type="http://schemas.openxmlformats.org/officeDocument/2006/relationships/chart" Target="../charts/chart5.xml"/><Relationship Id="rId5" Type="http://schemas.openxmlformats.org/officeDocument/2006/relationships/tags" Target="../tags/tag204.xml"/><Relationship Id="rId15" Type="http://schemas.openxmlformats.org/officeDocument/2006/relationships/tags" Target="../tags/tag214.xml"/><Relationship Id="rId23" Type="http://schemas.openxmlformats.org/officeDocument/2006/relationships/tags" Target="../tags/tag222.xml"/><Relationship Id="rId28" Type="http://schemas.openxmlformats.org/officeDocument/2006/relationships/tags" Target="../tags/tag227.xml"/><Relationship Id="rId36" Type="http://schemas.openxmlformats.org/officeDocument/2006/relationships/tags" Target="../tags/tag235.xml"/><Relationship Id="rId49" Type="http://schemas.openxmlformats.org/officeDocument/2006/relationships/tags" Target="../tags/tag248.xml"/><Relationship Id="rId57" Type="http://schemas.openxmlformats.org/officeDocument/2006/relationships/tags" Target="../tags/tag256.xml"/><Relationship Id="rId61" Type="http://schemas.openxmlformats.org/officeDocument/2006/relationships/tags" Target="../tags/tag260.xml"/><Relationship Id="rId10" Type="http://schemas.openxmlformats.org/officeDocument/2006/relationships/tags" Target="../tags/tag209.xml"/><Relationship Id="rId19" Type="http://schemas.openxmlformats.org/officeDocument/2006/relationships/tags" Target="../tags/tag218.xml"/><Relationship Id="rId31" Type="http://schemas.openxmlformats.org/officeDocument/2006/relationships/tags" Target="../tags/tag230.xml"/><Relationship Id="rId44" Type="http://schemas.openxmlformats.org/officeDocument/2006/relationships/tags" Target="../tags/tag243.xml"/><Relationship Id="rId52" Type="http://schemas.openxmlformats.org/officeDocument/2006/relationships/tags" Target="../tags/tag251.xml"/><Relationship Id="rId60" Type="http://schemas.openxmlformats.org/officeDocument/2006/relationships/tags" Target="../tags/tag259.xml"/><Relationship Id="rId65" Type="http://schemas.openxmlformats.org/officeDocument/2006/relationships/chart" Target="../charts/chart4.xml"/><Relationship Id="rId4" Type="http://schemas.openxmlformats.org/officeDocument/2006/relationships/tags" Target="../tags/tag203.xml"/><Relationship Id="rId9" Type="http://schemas.openxmlformats.org/officeDocument/2006/relationships/tags" Target="../tags/tag208.xml"/><Relationship Id="rId14" Type="http://schemas.openxmlformats.org/officeDocument/2006/relationships/tags" Target="../tags/tag213.xml"/><Relationship Id="rId22" Type="http://schemas.openxmlformats.org/officeDocument/2006/relationships/tags" Target="../tags/tag221.xml"/><Relationship Id="rId27" Type="http://schemas.openxmlformats.org/officeDocument/2006/relationships/tags" Target="../tags/tag226.xml"/><Relationship Id="rId30" Type="http://schemas.openxmlformats.org/officeDocument/2006/relationships/tags" Target="../tags/tag229.xml"/><Relationship Id="rId35" Type="http://schemas.openxmlformats.org/officeDocument/2006/relationships/tags" Target="../tags/tag234.xml"/><Relationship Id="rId43" Type="http://schemas.openxmlformats.org/officeDocument/2006/relationships/tags" Target="../tags/tag242.xml"/><Relationship Id="rId48" Type="http://schemas.openxmlformats.org/officeDocument/2006/relationships/tags" Target="../tags/tag247.xml"/><Relationship Id="rId56" Type="http://schemas.openxmlformats.org/officeDocument/2006/relationships/tags" Target="../tags/tag255.xml"/><Relationship Id="rId64" Type="http://schemas.openxmlformats.org/officeDocument/2006/relationships/image" Target="../media/image15.png"/><Relationship Id="rId8" Type="http://schemas.openxmlformats.org/officeDocument/2006/relationships/tags" Target="../tags/tag207.xml"/><Relationship Id="rId51" Type="http://schemas.openxmlformats.org/officeDocument/2006/relationships/tags" Target="../tags/tag250.xml"/><Relationship Id="rId3" Type="http://schemas.openxmlformats.org/officeDocument/2006/relationships/tags" Target="../tags/tag202.xml"/><Relationship Id="rId12" Type="http://schemas.openxmlformats.org/officeDocument/2006/relationships/tags" Target="../tags/tag211.xml"/><Relationship Id="rId17" Type="http://schemas.openxmlformats.org/officeDocument/2006/relationships/tags" Target="../tags/tag216.xml"/><Relationship Id="rId25" Type="http://schemas.openxmlformats.org/officeDocument/2006/relationships/tags" Target="../tags/tag224.xml"/><Relationship Id="rId33" Type="http://schemas.openxmlformats.org/officeDocument/2006/relationships/tags" Target="../tags/tag232.xml"/><Relationship Id="rId38" Type="http://schemas.openxmlformats.org/officeDocument/2006/relationships/tags" Target="../tags/tag237.xml"/><Relationship Id="rId46" Type="http://schemas.openxmlformats.org/officeDocument/2006/relationships/tags" Target="../tags/tag245.xml"/><Relationship Id="rId59" Type="http://schemas.openxmlformats.org/officeDocument/2006/relationships/tags" Target="../tags/tag25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67.xml"/><Relationship Id="rId13" Type="http://schemas.openxmlformats.org/officeDocument/2006/relationships/tags" Target="../tags/tag272.xml"/><Relationship Id="rId18" Type="http://schemas.openxmlformats.org/officeDocument/2006/relationships/tags" Target="../tags/tag277.xml"/><Relationship Id="rId26" Type="http://schemas.openxmlformats.org/officeDocument/2006/relationships/chart" Target="../charts/chart6.xml"/><Relationship Id="rId3" Type="http://schemas.openxmlformats.org/officeDocument/2006/relationships/tags" Target="../tags/tag262.xml"/><Relationship Id="rId21" Type="http://schemas.openxmlformats.org/officeDocument/2006/relationships/tags" Target="../tags/tag280.xml"/><Relationship Id="rId7" Type="http://schemas.openxmlformats.org/officeDocument/2006/relationships/tags" Target="../tags/tag266.xml"/><Relationship Id="rId12" Type="http://schemas.openxmlformats.org/officeDocument/2006/relationships/tags" Target="../tags/tag271.xml"/><Relationship Id="rId17" Type="http://schemas.openxmlformats.org/officeDocument/2006/relationships/tags" Target="../tags/tag276.xml"/><Relationship Id="rId25" Type="http://schemas.openxmlformats.org/officeDocument/2006/relationships/image" Target="../media/image15.png"/><Relationship Id="rId2" Type="http://schemas.openxmlformats.org/officeDocument/2006/relationships/tags" Target="../tags/tag261.xml"/><Relationship Id="rId16" Type="http://schemas.openxmlformats.org/officeDocument/2006/relationships/tags" Target="../tags/tag275.xml"/><Relationship Id="rId20" Type="http://schemas.openxmlformats.org/officeDocument/2006/relationships/tags" Target="../tags/tag279.xml"/><Relationship Id="rId1" Type="http://schemas.openxmlformats.org/officeDocument/2006/relationships/vmlDrawing" Target="../drawings/vmlDrawing8.vml"/><Relationship Id="rId6" Type="http://schemas.openxmlformats.org/officeDocument/2006/relationships/tags" Target="../tags/tag265.xml"/><Relationship Id="rId11" Type="http://schemas.openxmlformats.org/officeDocument/2006/relationships/tags" Target="../tags/tag270.xml"/><Relationship Id="rId24" Type="http://schemas.openxmlformats.org/officeDocument/2006/relationships/oleObject" Target="../embeddings/oleObject4.bin"/><Relationship Id="rId5" Type="http://schemas.openxmlformats.org/officeDocument/2006/relationships/tags" Target="../tags/tag264.xml"/><Relationship Id="rId15" Type="http://schemas.openxmlformats.org/officeDocument/2006/relationships/tags" Target="../tags/tag274.xml"/><Relationship Id="rId23" Type="http://schemas.openxmlformats.org/officeDocument/2006/relationships/slideLayout" Target="../slideLayouts/slideLayout3.xml"/><Relationship Id="rId10" Type="http://schemas.openxmlformats.org/officeDocument/2006/relationships/tags" Target="../tags/tag269.xml"/><Relationship Id="rId19" Type="http://schemas.openxmlformats.org/officeDocument/2006/relationships/tags" Target="../tags/tag278.xml"/><Relationship Id="rId4" Type="http://schemas.openxmlformats.org/officeDocument/2006/relationships/tags" Target="../tags/tag263.xml"/><Relationship Id="rId9" Type="http://schemas.openxmlformats.org/officeDocument/2006/relationships/tags" Target="../tags/tag268.xml"/><Relationship Id="rId14" Type="http://schemas.openxmlformats.org/officeDocument/2006/relationships/tags" Target="../tags/tag273.xml"/><Relationship Id="rId22" Type="http://schemas.openxmlformats.org/officeDocument/2006/relationships/tags" Target="../tags/tag281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306.xml"/><Relationship Id="rId117" Type="http://schemas.openxmlformats.org/officeDocument/2006/relationships/slideLayout" Target="../slideLayouts/slideLayout3.xml"/><Relationship Id="rId21" Type="http://schemas.openxmlformats.org/officeDocument/2006/relationships/tags" Target="../tags/tag301.xml"/><Relationship Id="rId42" Type="http://schemas.openxmlformats.org/officeDocument/2006/relationships/tags" Target="../tags/tag322.xml"/><Relationship Id="rId47" Type="http://schemas.openxmlformats.org/officeDocument/2006/relationships/tags" Target="../tags/tag327.xml"/><Relationship Id="rId63" Type="http://schemas.openxmlformats.org/officeDocument/2006/relationships/tags" Target="../tags/tag343.xml"/><Relationship Id="rId68" Type="http://schemas.openxmlformats.org/officeDocument/2006/relationships/tags" Target="../tags/tag348.xml"/><Relationship Id="rId84" Type="http://schemas.openxmlformats.org/officeDocument/2006/relationships/tags" Target="../tags/tag364.xml"/><Relationship Id="rId89" Type="http://schemas.openxmlformats.org/officeDocument/2006/relationships/tags" Target="../tags/tag369.xml"/><Relationship Id="rId112" Type="http://schemas.openxmlformats.org/officeDocument/2006/relationships/tags" Target="../tags/tag392.xml"/><Relationship Id="rId16" Type="http://schemas.openxmlformats.org/officeDocument/2006/relationships/tags" Target="../tags/tag296.xml"/><Relationship Id="rId107" Type="http://schemas.openxmlformats.org/officeDocument/2006/relationships/tags" Target="../tags/tag387.xml"/><Relationship Id="rId11" Type="http://schemas.openxmlformats.org/officeDocument/2006/relationships/tags" Target="../tags/tag291.xml"/><Relationship Id="rId32" Type="http://schemas.openxmlformats.org/officeDocument/2006/relationships/tags" Target="../tags/tag312.xml"/><Relationship Id="rId37" Type="http://schemas.openxmlformats.org/officeDocument/2006/relationships/tags" Target="../tags/tag317.xml"/><Relationship Id="rId53" Type="http://schemas.openxmlformats.org/officeDocument/2006/relationships/tags" Target="../tags/tag333.xml"/><Relationship Id="rId58" Type="http://schemas.openxmlformats.org/officeDocument/2006/relationships/tags" Target="../tags/tag338.xml"/><Relationship Id="rId74" Type="http://schemas.openxmlformats.org/officeDocument/2006/relationships/tags" Target="../tags/tag354.xml"/><Relationship Id="rId79" Type="http://schemas.openxmlformats.org/officeDocument/2006/relationships/tags" Target="../tags/tag359.xml"/><Relationship Id="rId102" Type="http://schemas.openxmlformats.org/officeDocument/2006/relationships/tags" Target="../tags/tag382.xml"/><Relationship Id="rId5" Type="http://schemas.openxmlformats.org/officeDocument/2006/relationships/tags" Target="../tags/tag285.xml"/><Relationship Id="rId61" Type="http://schemas.openxmlformats.org/officeDocument/2006/relationships/tags" Target="../tags/tag341.xml"/><Relationship Id="rId82" Type="http://schemas.openxmlformats.org/officeDocument/2006/relationships/tags" Target="../tags/tag362.xml"/><Relationship Id="rId90" Type="http://schemas.openxmlformats.org/officeDocument/2006/relationships/tags" Target="../tags/tag370.xml"/><Relationship Id="rId95" Type="http://schemas.openxmlformats.org/officeDocument/2006/relationships/tags" Target="../tags/tag375.xml"/><Relationship Id="rId19" Type="http://schemas.openxmlformats.org/officeDocument/2006/relationships/tags" Target="../tags/tag299.xml"/><Relationship Id="rId14" Type="http://schemas.openxmlformats.org/officeDocument/2006/relationships/tags" Target="../tags/tag294.xml"/><Relationship Id="rId22" Type="http://schemas.openxmlformats.org/officeDocument/2006/relationships/tags" Target="../tags/tag302.xml"/><Relationship Id="rId27" Type="http://schemas.openxmlformats.org/officeDocument/2006/relationships/tags" Target="../tags/tag307.xml"/><Relationship Id="rId30" Type="http://schemas.openxmlformats.org/officeDocument/2006/relationships/tags" Target="../tags/tag310.xml"/><Relationship Id="rId35" Type="http://schemas.openxmlformats.org/officeDocument/2006/relationships/tags" Target="../tags/tag315.xml"/><Relationship Id="rId43" Type="http://schemas.openxmlformats.org/officeDocument/2006/relationships/tags" Target="../tags/tag323.xml"/><Relationship Id="rId48" Type="http://schemas.openxmlformats.org/officeDocument/2006/relationships/tags" Target="../tags/tag328.xml"/><Relationship Id="rId56" Type="http://schemas.openxmlformats.org/officeDocument/2006/relationships/tags" Target="../tags/tag336.xml"/><Relationship Id="rId64" Type="http://schemas.openxmlformats.org/officeDocument/2006/relationships/tags" Target="../tags/tag344.xml"/><Relationship Id="rId69" Type="http://schemas.openxmlformats.org/officeDocument/2006/relationships/tags" Target="../tags/tag349.xml"/><Relationship Id="rId77" Type="http://schemas.openxmlformats.org/officeDocument/2006/relationships/tags" Target="../tags/tag357.xml"/><Relationship Id="rId100" Type="http://schemas.openxmlformats.org/officeDocument/2006/relationships/tags" Target="../tags/tag380.xml"/><Relationship Id="rId105" Type="http://schemas.openxmlformats.org/officeDocument/2006/relationships/tags" Target="../tags/tag385.xml"/><Relationship Id="rId113" Type="http://schemas.openxmlformats.org/officeDocument/2006/relationships/tags" Target="../tags/tag393.xml"/><Relationship Id="rId118" Type="http://schemas.openxmlformats.org/officeDocument/2006/relationships/oleObject" Target="../embeddings/oleObject5.bin"/><Relationship Id="rId8" Type="http://schemas.openxmlformats.org/officeDocument/2006/relationships/tags" Target="../tags/tag288.xml"/><Relationship Id="rId51" Type="http://schemas.openxmlformats.org/officeDocument/2006/relationships/tags" Target="../tags/tag331.xml"/><Relationship Id="rId72" Type="http://schemas.openxmlformats.org/officeDocument/2006/relationships/tags" Target="../tags/tag352.xml"/><Relationship Id="rId80" Type="http://schemas.openxmlformats.org/officeDocument/2006/relationships/tags" Target="../tags/tag360.xml"/><Relationship Id="rId85" Type="http://schemas.openxmlformats.org/officeDocument/2006/relationships/tags" Target="../tags/tag365.xml"/><Relationship Id="rId93" Type="http://schemas.openxmlformats.org/officeDocument/2006/relationships/tags" Target="../tags/tag373.xml"/><Relationship Id="rId98" Type="http://schemas.openxmlformats.org/officeDocument/2006/relationships/tags" Target="../tags/tag378.xml"/><Relationship Id="rId121" Type="http://schemas.openxmlformats.org/officeDocument/2006/relationships/image" Target="../media/image15.png"/><Relationship Id="rId3" Type="http://schemas.openxmlformats.org/officeDocument/2006/relationships/tags" Target="../tags/tag283.xml"/><Relationship Id="rId12" Type="http://schemas.openxmlformats.org/officeDocument/2006/relationships/tags" Target="../tags/tag292.xml"/><Relationship Id="rId17" Type="http://schemas.openxmlformats.org/officeDocument/2006/relationships/tags" Target="../tags/tag297.xml"/><Relationship Id="rId25" Type="http://schemas.openxmlformats.org/officeDocument/2006/relationships/tags" Target="../tags/tag305.xml"/><Relationship Id="rId33" Type="http://schemas.openxmlformats.org/officeDocument/2006/relationships/tags" Target="../tags/tag313.xml"/><Relationship Id="rId38" Type="http://schemas.openxmlformats.org/officeDocument/2006/relationships/tags" Target="../tags/tag318.xml"/><Relationship Id="rId46" Type="http://schemas.openxmlformats.org/officeDocument/2006/relationships/tags" Target="../tags/tag326.xml"/><Relationship Id="rId59" Type="http://schemas.openxmlformats.org/officeDocument/2006/relationships/tags" Target="../tags/tag339.xml"/><Relationship Id="rId67" Type="http://schemas.openxmlformats.org/officeDocument/2006/relationships/tags" Target="../tags/tag347.xml"/><Relationship Id="rId103" Type="http://schemas.openxmlformats.org/officeDocument/2006/relationships/tags" Target="../tags/tag383.xml"/><Relationship Id="rId108" Type="http://schemas.openxmlformats.org/officeDocument/2006/relationships/tags" Target="../tags/tag388.xml"/><Relationship Id="rId116" Type="http://schemas.openxmlformats.org/officeDocument/2006/relationships/tags" Target="../tags/tag396.xml"/><Relationship Id="rId20" Type="http://schemas.openxmlformats.org/officeDocument/2006/relationships/tags" Target="../tags/tag300.xml"/><Relationship Id="rId41" Type="http://schemas.openxmlformats.org/officeDocument/2006/relationships/tags" Target="../tags/tag321.xml"/><Relationship Id="rId54" Type="http://schemas.openxmlformats.org/officeDocument/2006/relationships/tags" Target="../tags/tag334.xml"/><Relationship Id="rId62" Type="http://schemas.openxmlformats.org/officeDocument/2006/relationships/tags" Target="../tags/tag342.xml"/><Relationship Id="rId70" Type="http://schemas.openxmlformats.org/officeDocument/2006/relationships/tags" Target="../tags/tag350.xml"/><Relationship Id="rId75" Type="http://schemas.openxmlformats.org/officeDocument/2006/relationships/tags" Target="../tags/tag355.xml"/><Relationship Id="rId83" Type="http://schemas.openxmlformats.org/officeDocument/2006/relationships/tags" Target="../tags/tag363.xml"/><Relationship Id="rId88" Type="http://schemas.openxmlformats.org/officeDocument/2006/relationships/tags" Target="../tags/tag368.xml"/><Relationship Id="rId91" Type="http://schemas.openxmlformats.org/officeDocument/2006/relationships/tags" Target="../tags/tag371.xml"/><Relationship Id="rId96" Type="http://schemas.openxmlformats.org/officeDocument/2006/relationships/tags" Target="../tags/tag376.xml"/><Relationship Id="rId111" Type="http://schemas.openxmlformats.org/officeDocument/2006/relationships/tags" Target="../tags/tag391.xml"/><Relationship Id="rId1" Type="http://schemas.openxmlformats.org/officeDocument/2006/relationships/vmlDrawing" Target="../drawings/vmlDrawing9.vml"/><Relationship Id="rId6" Type="http://schemas.openxmlformats.org/officeDocument/2006/relationships/tags" Target="../tags/tag286.xml"/><Relationship Id="rId15" Type="http://schemas.openxmlformats.org/officeDocument/2006/relationships/tags" Target="../tags/tag295.xml"/><Relationship Id="rId23" Type="http://schemas.openxmlformats.org/officeDocument/2006/relationships/tags" Target="../tags/tag303.xml"/><Relationship Id="rId28" Type="http://schemas.openxmlformats.org/officeDocument/2006/relationships/tags" Target="../tags/tag308.xml"/><Relationship Id="rId36" Type="http://schemas.openxmlformats.org/officeDocument/2006/relationships/tags" Target="../tags/tag316.xml"/><Relationship Id="rId49" Type="http://schemas.openxmlformats.org/officeDocument/2006/relationships/tags" Target="../tags/tag329.xml"/><Relationship Id="rId57" Type="http://schemas.openxmlformats.org/officeDocument/2006/relationships/tags" Target="../tags/tag337.xml"/><Relationship Id="rId106" Type="http://schemas.openxmlformats.org/officeDocument/2006/relationships/tags" Target="../tags/tag386.xml"/><Relationship Id="rId114" Type="http://schemas.openxmlformats.org/officeDocument/2006/relationships/tags" Target="../tags/tag394.xml"/><Relationship Id="rId119" Type="http://schemas.openxmlformats.org/officeDocument/2006/relationships/image" Target="../media/image14.emf"/><Relationship Id="rId10" Type="http://schemas.openxmlformats.org/officeDocument/2006/relationships/tags" Target="../tags/tag290.xml"/><Relationship Id="rId31" Type="http://schemas.openxmlformats.org/officeDocument/2006/relationships/tags" Target="../tags/tag311.xml"/><Relationship Id="rId44" Type="http://schemas.openxmlformats.org/officeDocument/2006/relationships/tags" Target="../tags/tag324.xml"/><Relationship Id="rId52" Type="http://schemas.openxmlformats.org/officeDocument/2006/relationships/tags" Target="../tags/tag332.xml"/><Relationship Id="rId60" Type="http://schemas.openxmlformats.org/officeDocument/2006/relationships/tags" Target="../tags/tag340.xml"/><Relationship Id="rId65" Type="http://schemas.openxmlformats.org/officeDocument/2006/relationships/tags" Target="../tags/tag345.xml"/><Relationship Id="rId73" Type="http://schemas.openxmlformats.org/officeDocument/2006/relationships/tags" Target="../tags/tag353.xml"/><Relationship Id="rId78" Type="http://schemas.openxmlformats.org/officeDocument/2006/relationships/tags" Target="../tags/tag358.xml"/><Relationship Id="rId81" Type="http://schemas.openxmlformats.org/officeDocument/2006/relationships/tags" Target="../tags/tag361.xml"/><Relationship Id="rId86" Type="http://schemas.openxmlformats.org/officeDocument/2006/relationships/tags" Target="../tags/tag366.xml"/><Relationship Id="rId94" Type="http://schemas.openxmlformats.org/officeDocument/2006/relationships/tags" Target="../tags/tag374.xml"/><Relationship Id="rId99" Type="http://schemas.openxmlformats.org/officeDocument/2006/relationships/tags" Target="../tags/tag379.xml"/><Relationship Id="rId101" Type="http://schemas.openxmlformats.org/officeDocument/2006/relationships/tags" Target="../tags/tag381.xml"/><Relationship Id="rId4" Type="http://schemas.openxmlformats.org/officeDocument/2006/relationships/tags" Target="../tags/tag284.xml"/><Relationship Id="rId9" Type="http://schemas.openxmlformats.org/officeDocument/2006/relationships/tags" Target="../tags/tag289.xml"/><Relationship Id="rId13" Type="http://schemas.openxmlformats.org/officeDocument/2006/relationships/tags" Target="../tags/tag293.xml"/><Relationship Id="rId18" Type="http://schemas.openxmlformats.org/officeDocument/2006/relationships/tags" Target="../tags/tag298.xml"/><Relationship Id="rId39" Type="http://schemas.openxmlformats.org/officeDocument/2006/relationships/tags" Target="../tags/tag319.xml"/><Relationship Id="rId109" Type="http://schemas.openxmlformats.org/officeDocument/2006/relationships/tags" Target="../tags/tag389.xml"/><Relationship Id="rId34" Type="http://schemas.openxmlformats.org/officeDocument/2006/relationships/tags" Target="../tags/tag314.xml"/><Relationship Id="rId50" Type="http://schemas.openxmlformats.org/officeDocument/2006/relationships/tags" Target="../tags/tag330.xml"/><Relationship Id="rId55" Type="http://schemas.openxmlformats.org/officeDocument/2006/relationships/tags" Target="../tags/tag335.xml"/><Relationship Id="rId76" Type="http://schemas.openxmlformats.org/officeDocument/2006/relationships/tags" Target="../tags/tag356.xml"/><Relationship Id="rId97" Type="http://schemas.openxmlformats.org/officeDocument/2006/relationships/tags" Target="../tags/tag377.xml"/><Relationship Id="rId104" Type="http://schemas.openxmlformats.org/officeDocument/2006/relationships/tags" Target="../tags/tag384.xml"/><Relationship Id="rId120" Type="http://schemas.openxmlformats.org/officeDocument/2006/relationships/chart" Target="../charts/chart7.xml"/><Relationship Id="rId7" Type="http://schemas.openxmlformats.org/officeDocument/2006/relationships/tags" Target="../tags/tag287.xml"/><Relationship Id="rId71" Type="http://schemas.openxmlformats.org/officeDocument/2006/relationships/tags" Target="../tags/tag351.xml"/><Relationship Id="rId92" Type="http://schemas.openxmlformats.org/officeDocument/2006/relationships/tags" Target="../tags/tag372.xml"/><Relationship Id="rId2" Type="http://schemas.openxmlformats.org/officeDocument/2006/relationships/tags" Target="../tags/tag282.xml"/><Relationship Id="rId29" Type="http://schemas.openxmlformats.org/officeDocument/2006/relationships/tags" Target="../tags/tag309.xml"/><Relationship Id="rId24" Type="http://schemas.openxmlformats.org/officeDocument/2006/relationships/tags" Target="../tags/tag304.xml"/><Relationship Id="rId40" Type="http://schemas.openxmlformats.org/officeDocument/2006/relationships/tags" Target="../tags/tag320.xml"/><Relationship Id="rId45" Type="http://schemas.openxmlformats.org/officeDocument/2006/relationships/tags" Target="../tags/tag325.xml"/><Relationship Id="rId66" Type="http://schemas.openxmlformats.org/officeDocument/2006/relationships/tags" Target="../tags/tag346.xml"/><Relationship Id="rId87" Type="http://schemas.openxmlformats.org/officeDocument/2006/relationships/tags" Target="../tags/tag367.xml"/><Relationship Id="rId110" Type="http://schemas.openxmlformats.org/officeDocument/2006/relationships/tags" Target="../tags/tag390.xml"/><Relationship Id="rId115" Type="http://schemas.openxmlformats.org/officeDocument/2006/relationships/tags" Target="../tags/tag3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4"/>
          <p:cNvSpPr/>
          <p:nvPr/>
        </p:nvSpPr>
        <p:spPr>
          <a:xfrm>
            <a:off x="1208089" y="115888"/>
            <a:ext cx="6408737" cy="574675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0954" tIns="60954" rIns="60954" bIns="60954" spcCol="1270" anchor="ctr"/>
          <a:lstStyle/>
          <a:p>
            <a:pPr algn="ctr" defTabSz="711127">
              <a:lnSpc>
                <a:spcPct val="90000"/>
              </a:lnSpc>
              <a:spcAft>
                <a:spcPct val="35000"/>
              </a:spcAft>
              <a:defRPr/>
            </a:pPr>
            <a:r>
              <a:rPr lang="uk-UA" sz="1600" b="1" dirty="0">
                <a:solidFill>
                  <a:schemeClr val="tx1"/>
                </a:solidFill>
                <a:cs typeface="Arial" pitchFamily="34" charset="0"/>
              </a:rPr>
              <a:t>МІНІСТЕРСТВО РЕГІОНАЛЬНОГО РОЗВИТКУ, БУДІВНИЦТВА </a:t>
            </a:r>
            <a:br>
              <a:rPr lang="uk-UA" sz="1600" b="1" dirty="0">
                <a:solidFill>
                  <a:schemeClr val="tx1"/>
                </a:solidFill>
                <a:cs typeface="Arial" pitchFamily="34" charset="0"/>
              </a:rPr>
            </a:br>
            <a:r>
              <a:rPr lang="uk-UA" sz="1600" b="1" dirty="0">
                <a:solidFill>
                  <a:schemeClr val="tx1"/>
                </a:solidFill>
                <a:cs typeface="Arial" pitchFamily="34" charset="0"/>
              </a:rPr>
              <a:t>ТА ЖИТЛОВО-КОМУНАЛЬНОГО ГОСПОДАРСТВА УКРАЇНИ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08089" y="981077"/>
            <a:ext cx="8188325" cy="41767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0954" tIns="60954" rIns="60954" bIns="60954" anchor="ctr"/>
          <a:lstStyle/>
          <a:p>
            <a:pPr algn="ctr">
              <a:lnSpc>
                <a:spcPct val="90000"/>
              </a:lnSpc>
              <a:spcAft>
                <a:spcPct val="35000"/>
              </a:spcAft>
              <a:defRPr/>
            </a:pPr>
            <a:endParaRPr lang="uk-UA" sz="1200" b="1" dirty="0">
              <a:solidFill>
                <a:schemeClr val="tx1"/>
              </a:solidFill>
              <a:cs typeface="Arial" pitchFamily="34" charset="0"/>
            </a:endParaRPr>
          </a:p>
          <a:p>
            <a:pPr algn="ctr">
              <a:defRPr/>
            </a:pPr>
            <a:endParaRPr lang="uk-UA" sz="1000" dirty="0">
              <a:solidFill>
                <a:schemeClr val="tx1"/>
              </a:solidFill>
              <a:cs typeface="Arial" pitchFamily="34" charset="0"/>
            </a:endParaRPr>
          </a:p>
          <a:p>
            <a:pPr algn="ctr">
              <a:defRPr/>
            </a:pPr>
            <a:endParaRPr lang="uk-UA" sz="1000" dirty="0">
              <a:solidFill>
                <a:schemeClr val="tx1"/>
              </a:solidFill>
              <a:cs typeface="Arial" pitchFamily="34" charset="0"/>
            </a:endParaRPr>
          </a:p>
          <a:p>
            <a:pPr algn="ctr">
              <a:defRPr/>
            </a:pPr>
            <a:endParaRPr lang="uk-UA" sz="1200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14340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452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3739" y="4725144"/>
            <a:ext cx="6672262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Номер слайда 8"/>
          <p:cNvSpPr>
            <a:spLocks noGrp="1"/>
          </p:cNvSpPr>
          <p:nvPr>
            <p:ph type="sldNum" sz="quarter" idx="4294967295"/>
          </p:nvPr>
        </p:nvSpPr>
        <p:spPr>
          <a:xfrm>
            <a:off x="7099300" y="6356352"/>
            <a:ext cx="2311400" cy="365125"/>
          </a:xfrm>
          <a:noFill/>
        </p:spPr>
        <p:txBody>
          <a:bodyPr/>
          <a:lstStyle/>
          <a:p>
            <a:fld id="{03C5A767-C2CE-4960-9CA7-0539CA927D02}" type="slidenum">
              <a:rPr lang="ru-RU" altLang="uk-UA" smtClean="0">
                <a:latin typeface="Arial" charset="0"/>
              </a:rPr>
              <a:pPr/>
              <a:t>0</a:t>
            </a:fld>
            <a:endParaRPr lang="ru-RU" altLang="uk-UA" smtClean="0">
              <a:latin typeface="Arial" charset="0"/>
            </a:endParaRPr>
          </a:p>
        </p:txBody>
      </p:sp>
      <p:sp>
        <p:nvSpPr>
          <p:cNvPr id="14343" name="TextBox 9"/>
          <p:cNvSpPr txBox="1">
            <a:spLocks noChangeArrowheads="1"/>
          </p:cNvSpPr>
          <p:nvPr/>
        </p:nvSpPr>
        <p:spPr bwMode="auto">
          <a:xfrm>
            <a:off x="1208585" y="1592796"/>
            <a:ext cx="858043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uk-UA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Заходи, спрямовані на оздоровлення фінансового стану підприємств галузі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09562" y="4941170"/>
            <a:ext cx="353539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altLang="uk-UA" sz="1400" b="1" dirty="0" smtClean="0">
                <a:solidFill>
                  <a:srgbClr val="000000"/>
                </a:solidFill>
                <a:cs typeface="Arial" charset="0"/>
              </a:rPr>
              <a:t>Директор Департаменту</a:t>
            </a:r>
          </a:p>
          <a:p>
            <a:pPr lvl="0"/>
            <a:r>
              <a:rPr lang="uk-UA" altLang="uk-UA" sz="1400" b="1" dirty="0" smtClean="0">
                <a:solidFill>
                  <a:srgbClr val="000000"/>
                </a:solidFill>
                <a:cs typeface="Arial" charset="0"/>
              </a:rPr>
              <a:t>економіки систем життєзабезпечення</a:t>
            </a:r>
          </a:p>
          <a:p>
            <a:pPr lvl="0"/>
            <a:endParaRPr lang="uk-UA" altLang="uk-UA" sz="1400" b="1" dirty="0" smtClean="0">
              <a:solidFill>
                <a:srgbClr val="000000"/>
              </a:solidFill>
              <a:cs typeface="Arial" charset="0"/>
            </a:endParaRPr>
          </a:p>
          <a:p>
            <a:pPr lvl="0"/>
            <a:r>
              <a:rPr lang="uk-UA" altLang="uk-UA" sz="1400" b="1" dirty="0" smtClean="0">
                <a:solidFill>
                  <a:srgbClr val="000000"/>
                </a:solidFill>
                <a:cs typeface="Arial" charset="0"/>
              </a:rPr>
              <a:t>ХОЦЯНІВСЬКА Н.В. </a:t>
            </a:r>
            <a:endParaRPr lang="en-US" altLang="uk-UA" sz="1400" b="1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0238" y="30163"/>
            <a:ext cx="2928937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974725" y="115888"/>
            <a:ext cx="7878763" cy="6072187"/>
            <a:chOff x="521" y="164"/>
            <a:chExt cx="4581" cy="3825"/>
          </a:xfrm>
        </p:grpSpPr>
        <p:sp>
          <p:nvSpPr>
            <p:cNvPr id="26" name="Стрелка вверх 25"/>
            <p:cNvSpPr/>
            <p:nvPr/>
          </p:nvSpPr>
          <p:spPr>
            <a:xfrm rot="14428391">
              <a:off x="1913" y="1926"/>
              <a:ext cx="408" cy="726"/>
            </a:xfrm>
            <a:prstGeom prst="upArrow">
              <a:avLst/>
            </a:prstGeom>
            <a:solidFill>
              <a:schemeClr val="bg1"/>
            </a:solidFill>
            <a:effectLst>
              <a:outerShdw blurRad="177800" dist="76200" dir="5400000" sx="116000" sy="116000" algn="ctr" rotWithShape="0">
                <a:schemeClr val="bg1">
                  <a:alpha val="9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" name="Стрелка вверх 7"/>
            <p:cNvSpPr/>
            <p:nvPr/>
          </p:nvSpPr>
          <p:spPr>
            <a:xfrm rot="12268417">
              <a:off x="2377" y="2212"/>
              <a:ext cx="408" cy="726"/>
            </a:xfrm>
            <a:prstGeom prst="upArrow">
              <a:avLst/>
            </a:prstGeom>
            <a:solidFill>
              <a:schemeClr val="bg1"/>
            </a:solidFill>
            <a:effectLst>
              <a:outerShdw blurRad="177800" dist="76200" dir="5400000" sx="116000" sy="116000" algn="ctr" rotWithShape="0">
                <a:schemeClr val="bg1">
                  <a:alpha val="9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0" name="Стрелка вверх 9"/>
            <p:cNvSpPr>
              <a:spLocks noChangeArrowheads="1"/>
            </p:cNvSpPr>
            <p:nvPr/>
          </p:nvSpPr>
          <p:spPr bwMode="auto">
            <a:xfrm rot="9029868">
              <a:off x="2968" y="2164"/>
              <a:ext cx="408" cy="744"/>
            </a:xfrm>
            <a:prstGeom prst="upArrow">
              <a:avLst>
                <a:gd name="adj1" fmla="val 50000"/>
                <a:gd name="adj2" fmla="val 51236"/>
              </a:avLst>
            </a:prstGeom>
            <a:solidFill>
              <a:schemeClr val="bg1"/>
            </a:solidFill>
            <a:ln w="25400" algn="ctr">
              <a:solidFill>
                <a:schemeClr val="tx2"/>
              </a:solidFill>
              <a:miter lim="800000"/>
              <a:headEnd/>
              <a:tailEnd/>
            </a:ln>
            <a:effectLst>
              <a:outerShdw dist="152400" dir="5400000" sx="99001" sy="99001" algn="ctr" rotWithShape="0">
                <a:schemeClr val="bg1">
                  <a:alpha val="46999"/>
                </a:schemeClr>
              </a:outerShdw>
            </a:effectLst>
          </p:spPr>
          <p:txBody>
            <a:bodyPr rot="10800000" anchor="ctr"/>
            <a:lstStyle/>
            <a:p>
              <a:pPr algn="ctr">
                <a:defRPr/>
              </a:pPr>
              <a:endParaRPr lang="ru-RU" dirty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1" name="Стрелка вверх 10"/>
            <p:cNvSpPr>
              <a:spLocks noChangeArrowheads="1"/>
            </p:cNvSpPr>
            <p:nvPr/>
          </p:nvSpPr>
          <p:spPr bwMode="auto">
            <a:xfrm rot="6658363">
              <a:off x="3266" y="1886"/>
              <a:ext cx="418" cy="726"/>
            </a:xfrm>
            <a:prstGeom prst="upArrow">
              <a:avLst>
                <a:gd name="adj1" fmla="val 50000"/>
                <a:gd name="adj2" fmla="val 48805"/>
              </a:avLst>
            </a:prstGeom>
            <a:solidFill>
              <a:schemeClr val="bg1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  <a:effectLst>
              <a:outerShdw sx="139999" sy="139999" algn="ctr" rotWithShape="0">
                <a:schemeClr val="bg1">
                  <a:alpha val="90999"/>
                </a:schemeClr>
              </a:outerShdw>
            </a:effectLst>
          </p:spPr>
          <p:txBody>
            <a:bodyPr rot="10800000" vert="eaVert" anchor="ctr"/>
            <a:lstStyle/>
            <a:p>
              <a:pPr algn="ctr">
                <a:defRPr/>
              </a:pPr>
              <a:endParaRPr lang="ru-RU" dirty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2" name="Стрелка вверх 11"/>
            <p:cNvSpPr>
              <a:spLocks noChangeArrowheads="1"/>
            </p:cNvSpPr>
            <p:nvPr/>
          </p:nvSpPr>
          <p:spPr bwMode="auto">
            <a:xfrm rot="2986146">
              <a:off x="3152" y="1449"/>
              <a:ext cx="418" cy="726"/>
            </a:xfrm>
            <a:prstGeom prst="upArrow">
              <a:avLst>
                <a:gd name="adj1" fmla="val 50000"/>
                <a:gd name="adj2" fmla="val 48800"/>
              </a:avLst>
            </a:prstGeom>
            <a:solidFill>
              <a:schemeClr val="bg1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  <a:effectLst>
              <a:outerShdw sx="125000" sy="125000" algn="ctr" rotWithShape="0">
                <a:schemeClr val="bg1">
                  <a:alpha val="95000"/>
                </a:schemeClr>
              </a:outerShdw>
            </a:effectLst>
          </p:spPr>
          <p:txBody>
            <a:bodyPr rot="10800000" vert="eaVert" anchor="ctr"/>
            <a:lstStyle/>
            <a:p>
              <a:pPr algn="ctr">
                <a:defRPr/>
              </a:pPr>
              <a:endParaRPr lang="ru-RU" dirty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3" name="Стрелка вверх 12"/>
            <p:cNvSpPr/>
            <p:nvPr/>
          </p:nvSpPr>
          <p:spPr>
            <a:xfrm>
              <a:off x="2589" y="1273"/>
              <a:ext cx="408" cy="649"/>
            </a:xfrm>
            <a:prstGeom prst="upArrow">
              <a:avLst/>
            </a:prstGeom>
            <a:solidFill>
              <a:schemeClr val="bg1"/>
            </a:solidFill>
            <a:effectLst>
              <a:outerShdw blurRad="88900" dist="127000" dir="5640000" sx="144000" sy="144000" algn="ctr" rotWithShape="0">
                <a:schemeClr val="bg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4" name="Стрелка вверх 13"/>
            <p:cNvSpPr>
              <a:spLocks noChangeArrowheads="1"/>
            </p:cNvSpPr>
            <p:nvPr/>
          </p:nvSpPr>
          <p:spPr bwMode="auto">
            <a:xfrm rot="-3258944">
              <a:off x="2135" y="1398"/>
              <a:ext cx="390" cy="634"/>
            </a:xfrm>
            <a:prstGeom prst="upArrow">
              <a:avLst>
                <a:gd name="adj1" fmla="val 50000"/>
                <a:gd name="adj2" fmla="val 48844"/>
              </a:avLst>
            </a:prstGeom>
            <a:solidFill>
              <a:schemeClr val="bg1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  <a:effectLst>
              <a:outerShdw dist="139700" dir="8639997" sx="120000" sy="120000" algn="ctr" rotWithShape="0">
                <a:schemeClr val="bg1">
                  <a:alpha val="85999"/>
                </a:schemeClr>
              </a:outerShdw>
            </a:effectLst>
          </p:spPr>
          <p:txBody>
            <a:bodyPr vert="eaVert" anchor="ctr"/>
            <a:lstStyle/>
            <a:p>
              <a:pPr algn="ctr">
                <a:defRPr/>
              </a:pPr>
              <a:endParaRPr lang="ru-RU" dirty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2271" y="164"/>
              <a:ext cx="1180" cy="645"/>
            </a:xfrm>
            <a:custGeom>
              <a:avLst/>
              <a:gdLst>
                <a:gd name="connsiteX0" fmla="*/ 0 w 1602238"/>
                <a:gd name="connsiteY0" fmla="*/ 166690 h 1000122"/>
                <a:gd name="connsiteX1" fmla="*/ 48823 w 1602238"/>
                <a:gd name="connsiteY1" fmla="*/ 48822 h 1000122"/>
                <a:gd name="connsiteX2" fmla="*/ 166691 w 1602238"/>
                <a:gd name="connsiteY2" fmla="*/ 0 h 1000122"/>
                <a:gd name="connsiteX3" fmla="*/ 1435548 w 1602238"/>
                <a:gd name="connsiteY3" fmla="*/ 0 h 1000122"/>
                <a:gd name="connsiteX4" fmla="*/ 1553416 w 1602238"/>
                <a:gd name="connsiteY4" fmla="*/ 48823 h 1000122"/>
                <a:gd name="connsiteX5" fmla="*/ 1602238 w 1602238"/>
                <a:gd name="connsiteY5" fmla="*/ 166691 h 1000122"/>
                <a:gd name="connsiteX6" fmla="*/ 1602238 w 1602238"/>
                <a:gd name="connsiteY6" fmla="*/ 833432 h 1000122"/>
                <a:gd name="connsiteX7" fmla="*/ 1553416 w 1602238"/>
                <a:gd name="connsiteY7" fmla="*/ 951300 h 1000122"/>
                <a:gd name="connsiteX8" fmla="*/ 1435548 w 1602238"/>
                <a:gd name="connsiteY8" fmla="*/ 1000122 h 1000122"/>
                <a:gd name="connsiteX9" fmla="*/ 166690 w 1602238"/>
                <a:gd name="connsiteY9" fmla="*/ 1000122 h 1000122"/>
                <a:gd name="connsiteX10" fmla="*/ 48822 w 1602238"/>
                <a:gd name="connsiteY10" fmla="*/ 951300 h 1000122"/>
                <a:gd name="connsiteX11" fmla="*/ 0 w 1602238"/>
                <a:gd name="connsiteY11" fmla="*/ 833432 h 1000122"/>
                <a:gd name="connsiteX12" fmla="*/ 0 w 1602238"/>
                <a:gd name="connsiteY12" fmla="*/ 166690 h 100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02238" h="1000122">
                  <a:moveTo>
                    <a:pt x="0" y="166690"/>
                  </a:moveTo>
                  <a:cubicBezTo>
                    <a:pt x="0" y="122481"/>
                    <a:pt x="17562" y="80083"/>
                    <a:pt x="48823" y="48822"/>
                  </a:cubicBezTo>
                  <a:cubicBezTo>
                    <a:pt x="80083" y="17562"/>
                    <a:pt x="122482" y="0"/>
                    <a:pt x="166691" y="0"/>
                  </a:cubicBezTo>
                  <a:lnTo>
                    <a:pt x="1435548" y="0"/>
                  </a:lnTo>
                  <a:cubicBezTo>
                    <a:pt x="1479757" y="0"/>
                    <a:pt x="1522155" y="17562"/>
                    <a:pt x="1553416" y="48823"/>
                  </a:cubicBezTo>
                  <a:cubicBezTo>
                    <a:pt x="1584676" y="80083"/>
                    <a:pt x="1602238" y="122482"/>
                    <a:pt x="1602238" y="166691"/>
                  </a:cubicBezTo>
                  <a:lnTo>
                    <a:pt x="1602238" y="833432"/>
                  </a:lnTo>
                  <a:cubicBezTo>
                    <a:pt x="1602238" y="877641"/>
                    <a:pt x="1584676" y="920039"/>
                    <a:pt x="1553416" y="951300"/>
                  </a:cubicBezTo>
                  <a:cubicBezTo>
                    <a:pt x="1522156" y="982560"/>
                    <a:pt x="1479757" y="1000122"/>
                    <a:pt x="1435548" y="1000122"/>
                  </a:cubicBezTo>
                  <a:lnTo>
                    <a:pt x="166690" y="1000122"/>
                  </a:lnTo>
                  <a:cubicBezTo>
                    <a:pt x="122481" y="1000122"/>
                    <a:pt x="80083" y="982560"/>
                    <a:pt x="48822" y="951300"/>
                  </a:cubicBezTo>
                  <a:cubicBezTo>
                    <a:pt x="17562" y="920040"/>
                    <a:pt x="0" y="877641"/>
                    <a:pt x="0" y="833432"/>
                  </a:cubicBezTo>
                  <a:lnTo>
                    <a:pt x="0" y="16669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9782" tIns="109782" rIns="109782" bIns="109782" anchor="ctr"/>
            <a:lstStyle/>
            <a:p>
              <a:pPr algn="ctr" defTabSz="711164">
                <a:lnSpc>
                  <a:spcPct val="90000"/>
                </a:lnSpc>
                <a:defRPr/>
              </a:pPr>
              <a:r>
                <a:rPr lang="uk-UA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НЕП</a:t>
              </a:r>
              <a:r>
                <a:rPr lang="ru-RU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ОСЛ</a:t>
              </a:r>
              <a:r>
                <a:rPr lang="uk-UA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І</a:t>
              </a:r>
              <a:r>
                <a:rPr lang="ru-RU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ДОВНА</a:t>
              </a:r>
              <a:endParaRPr lang="uk-UA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  <a:p>
              <a:pPr algn="ctr" defTabSz="711164">
                <a:lnSpc>
                  <a:spcPct val="90000"/>
                </a:lnSpc>
                <a:defRPr/>
              </a:pPr>
              <a:r>
                <a:rPr lang="uk-UA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ТАРИФНА ПОЛІТИКА</a:t>
              </a:r>
              <a:endPara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3515" y="826"/>
              <a:ext cx="1270" cy="662"/>
            </a:xfrm>
            <a:custGeom>
              <a:avLst/>
              <a:gdLst>
                <a:gd name="connsiteX0" fmla="*/ 0 w 1903529"/>
                <a:gd name="connsiteY0" fmla="*/ 173531 h 1041168"/>
                <a:gd name="connsiteX1" fmla="*/ 50826 w 1903529"/>
                <a:gd name="connsiteY1" fmla="*/ 50826 h 1041168"/>
                <a:gd name="connsiteX2" fmla="*/ 173531 w 1903529"/>
                <a:gd name="connsiteY2" fmla="*/ 0 h 1041168"/>
                <a:gd name="connsiteX3" fmla="*/ 1729998 w 1903529"/>
                <a:gd name="connsiteY3" fmla="*/ 0 h 1041168"/>
                <a:gd name="connsiteX4" fmla="*/ 1852703 w 1903529"/>
                <a:gd name="connsiteY4" fmla="*/ 50826 h 1041168"/>
                <a:gd name="connsiteX5" fmla="*/ 1903529 w 1903529"/>
                <a:gd name="connsiteY5" fmla="*/ 173531 h 1041168"/>
                <a:gd name="connsiteX6" fmla="*/ 1903529 w 1903529"/>
                <a:gd name="connsiteY6" fmla="*/ 867637 h 1041168"/>
                <a:gd name="connsiteX7" fmla="*/ 1852703 w 1903529"/>
                <a:gd name="connsiteY7" fmla="*/ 990342 h 1041168"/>
                <a:gd name="connsiteX8" fmla="*/ 1729998 w 1903529"/>
                <a:gd name="connsiteY8" fmla="*/ 1041168 h 1041168"/>
                <a:gd name="connsiteX9" fmla="*/ 173531 w 1903529"/>
                <a:gd name="connsiteY9" fmla="*/ 1041168 h 1041168"/>
                <a:gd name="connsiteX10" fmla="*/ 50826 w 1903529"/>
                <a:gd name="connsiteY10" fmla="*/ 990342 h 1041168"/>
                <a:gd name="connsiteX11" fmla="*/ 0 w 1903529"/>
                <a:gd name="connsiteY11" fmla="*/ 867637 h 1041168"/>
                <a:gd name="connsiteX12" fmla="*/ 0 w 1903529"/>
                <a:gd name="connsiteY12" fmla="*/ 173531 h 104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3529" h="1041168">
                  <a:moveTo>
                    <a:pt x="0" y="173531"/>
                  </a:moveTo>
                  <a:cubicBezTo>
                    <a:pt x="0" y="127508"/>
                    <a:pt x="18283" y="83369"/>
                    <a:pt x="50826" y="50826"/>
                  </a:cubicBezTo>
                  <a:cubicBezTo>
                    <a:pt x="83369" y="18283"/>
                    <a:pt x="127508" y="0"/>
                    <a:pt x="173531" y="0"/>
                  </a:cubicBezTo>
                  <a:lnTo>
                    <a:pt x="1729998" y="0"/>
                  </a:lnTo>
                  <a:cubicBezTo>
                    <a:pt x="1776021" y="0"/>
                    <a:pt x="1820160" y="18283"/>
                    <a:pt x="1852703" y="50826"/>
                  </a:cubicBezTo>
                  <a:cubicBezTo>
                    <a:pt x="1885246" y="83369"/>
                    <a:pt x="1903529" y="127508"/>
                    <a:pt x="1903529" y="173531"/>
                  </a:cubicBezTo>
                  <a:lnTo>
                    <a:pt x="1903529" y="867637"/>
                  </a:lnTo>
                  <a:cubicBezTo>
                    <a:pt x="1903529" y="913660"/>
                    <a:pt x="1885246" y="957799"/>
                    <a:pt x="1852703" y="990342"/>
                  </a:cubicBezTo>
                  <a:cubicBezTo>
                    <a:pt x="1820160" y="1022885"/>
                    <a:pt x="1776021" y="1041168"/>
                    <a:pt x="1729998" y="1041168"/>
                  </a:cubicBezTo>
                  <a:lnTo>
                    <a:pt x="173531" y="1041168"/>
                  </a:lnTo>
                  <a:cubicBezTo>
                    <a:pt x="127508" y="1041168"/>
                    <a:pt x="83369" y="1022885"/>
                    <a:pt x="50826" y="990342"/>
                  </a:cubicBezTo>
                  <a:cubicBezTo>
                    <a:pt x="18283" y="957799"/>
                    <a:pt x="0" y="913660"/>
                    <a:pt x="0" y="867637"/>
                  </a:cubicBezTo>
                  <a:lnTo>
                    <a:pt x="0" y="17353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11786" tIns="111786" rIns="111786" bIns="111786" anchor="ctr"/>
            <a:lstStyle/>
            <a:p>
              <a:pPr algn="ctr" defTabSz="711164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НЕСВОЄЧАСНИЙ ПЕРЕГЛЯД ТАРИФІВ</a:t>
              </a:r>
              <a:endPara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836" y="763"/>
              <a:ext cx="1318" cy="763"/>
            </a:xfrm>
            <a:custGeom>
              <a:avLst/>
              <a:gdLst>
                <a:gd name="connsiteX0" fmla="*/ 0 w 1871977"/>
                <a:gd name="connsiteY0" fmla="*/ 197262 h 1183551"/>
                <a:gd name="connsiteX1" fmla="*/ 57777 w 1871977"/>
                <a:gd name="connsiteY1" fmla="*/ 57777 h 1183551"/>
                <a:gd name="connsiteX2" fmla="*/ 197262 w 1871977"/>
                <a:gd name="connsiteY2" fmla="*/ 1 h 1183551"/>
                <a:gd name="connsiteX3" fmla="*/ 1674715 w 1871977"/>
                <a:gd name="connsiteY3" fmla="*/ 0 h 1183551"/>
                <a:gd name="connsiteX4" fmla="*/ 1814200 w 1871977"/>
                <a:gd name="connsiteY4" fmla="*/ 57777 h 1183551"/>
                <a:gd name="connsiteX5" fmla="*/ 1871976 w 1871977"/>
                <a:gd name="connsiteY5" fmla="*/ 197262 h 1183551"/>
                <a:gd name="connsiteX6" fmla="*/ 1871977 w 1871977"/>
                <a:gd name="connsiteY6" fmla="*/ 986289 h 1183551"/>
                <a:gd name="connsiteX7" fmla="*/ 1814200 w 1871977"/>
                <a:gd name="connsiteY7" fmla="*/ 1125774 h 1183551"/>
                <a:gd name="connsiteX8" fmla="*/ 1674715 w 1871977"/>
                <a:gd name="connsiteY8" fmla="*/ 1183551 h 1183551"/>
                <a:gd name="connsiteX9" fmla="*/ 197262 w 1871977"/>
                <a:gd name="connsiteY9" fmla="*/ 1183551 h 1183551"/>
                <a:gd name="connsiteX10" fmla="*/ 57777 w 1871977"/>
                <a:gd name="connsiteY10" fmla="*/ 1125774 h 1183551"/>
                <a:gd name="connsiteX11" fmla="*/ 0 w 1871977"/>
                <a:gd name="connsiteY11" fmla="*/ 986289 h 1183551"/>
                <a:gd name="connsiteX12" fmla="*/ 0 w 1871977"/>
                <a:gd name="connsiteY12" fmla="*/ 197262 h 1183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71977" h="1183551">
                  <a:moveTo>
                    <a:pt x="0" y="197262"/>
                  </a:moveTo>
                  <a:cubicBezTo>
                    <a:pt x="0" y="144945"/>
                    <a:pt x="20783" y="94770"/>
                    <a:pt x="57777" y="57777"/>
                  </a:cubicBezTo>
                  <a:cubicBezTo>
                    <a:pt x="94771" y="20783"/>
                    <a:pt x="144945" y="0"/>
                    <a:pt x="197262" y="1"/>
                  </a:cubicBezTo>
                  <a:lnTo>
                    <a:pt x="1674715" y="0"/>
                  </a:lnTo>
                  <a:cubicBezTo>
                    <a:pt x="1727032" y="0"/>
                    <a:pt x="1777207" y="20783"/>
                    <a:pt x="1814200" y="57777"/>
                  </a:cubicBezTo>
                  <a:cubicBezTo>
                    <a:pt x="1851194" y="94771"/>
                    <a:pt x="1871977" y="144945"/>
                    <a:pt x="1871976" y="197262"/>
                  </a:cubicBezTo>
                  <a:cubicBezTo>
                    <a:pt x="1871976" y="460271"/>
                    <a:pt x="1871977" y="723280"/>
                    <a:pt x="1871977" y="986289"/>
                  </a:cubicBezTo>
                  <a:cubicBezTo>
                    <a:pt x="1871977" y="1038606"/>
                    <a:pt x="1851194" y="1088781"/>
                    <a:pt x="1814200" y="1125774"/>
                  </a:cubicBezTo>
                  <a:cubicBezTo>
                    <a:pt x="1777206" y="1162768"/>
                    <a:pt x="1727032" y="1183551"/>
                    <a:pt x="1674715" y="1183551"/>
                  </a:cubicBezTo>
                  <a:lnTo>
                    <a:pt x="197262" y="1183551"/>
                  </a:lnTo>
                  <a:cubicBezTo>
                    <a:pt x="144945" y="1183551"/>
                    <a:pt x="94770" y="1162768"/>
                    <a:pt x="57777" y="1125774"/>
                  </a:cubicBezTo>
                  <a:cubicBezTo>
                    <a:pt x="20783" y="1088780"/>
                    <a:pt x="0" y="1038606"/>
                    <a:pt x="0" y="986289"/>
                  </a:cubicBezTo>
                  <a:lnTo>
                    <a:pt x="0" y="19726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18736" tIns="118736" rIns="118736" bIns="118736" anchor="ctr"/>
            <a:lstStyle/>
            <a:p>
              <a:pPr algn="ctr" defTabSz="711164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ВІДСУТНІСТЬ ІНВЕСТИЦІЙНОГО РОЗВИТКУ</a:t>
              </a:r>
              <a:endPara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1556" y="3206"/>
              <a:ext cx="1170" cy="750"/>
            </a:xfrm>
            <a:custGeom>
              <a:avLst/>
              <a:gdLst>
                <a:gd name="connsiteX0" fmla="*/ 0 w 1843862"/>
                <a:gd name="connsiteY0" fmla="*/ 196165 h 1176967"/>
                <a:gd name="connsiteX1" fmla="*/ 57456 w 1843862"/>
                <a:gd name="connsiteY1" fmla="*/ 57455 h 1176967"/>
                <a:gd name="connsiteX2" fmla="*/ 196166 w 1843862"/>
                <a:gd name="connsiteY2" fmla="*/ 0 h 1176967"/>
                <a:gd name="connsiteX3" fmla="*/ 1647697 w 1843862"/>
                <a:gd name="connsiteY3" fmla="*/ 0 h 1176967"/>
                <a:gd name="connsiteX4" fmla="*/ 1786407 w 1843862"/>
                <a:gd name="connsiteY4" fmla="*/ 57456 h 1176967"/>
                <a:gd name="connsiteX5" fmla="*/ 1843862 w 1843862"/>
                <a:gd name="connsiteY5" fmla="*/ 196166 h 1176967"/>
                <a:gd name="connsiteX6" fmla="*/ 1843862 w 1843862"/>
                <a:gd name="connsiteY6" fmla="*/ 980802 h 1176967"/>
                <a:gd name="connsiteX7" fmla="*/ 1786407 w 1843862"/>
                <a:gd name="connsiteY7" fmla="*/ 1119512 h 1176967"/>
                <a:gd name="connsiteX8" fmla="*/ 1647697 w 1843862"/>
                <a:gd name="connsiteY8" fmla="*/ 1176967 h 1176967"/>
                <a:gd name="connsiteX9" fmla="*/ 196165 w 1843862"/>
                <a:gd name="connsiteY9" fmla="*/ 1176967 h 1176967"/>
                <a:gd name="connsiteX10" fmla="*/ 57455 w 1843862"/>
                <a:gd name="connsiteY10" fmla="*/ 1119511 h 1176967"/>
                <a:gd name="connsiteX11" fmla="*/ 0 w 1843862"/>
                <a:gd name="connsiteY11" fmla="*/ 980801 h 1176967"/>
                <a:gd name="connsiteX12" fmla="*/ 0 w 1843862"/>
                <a:gd name="connsiteY12" fmla="*/ 196165 h 1176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43862" h="1176967">
                  <a:moveTo>
                    <a:pt x="0" y="196165"/>
                  </a:moveTo>
                  <a:cubicBezTo>
                    <a:pt x="0" y="144139"/>
                    <a:pt x="20667" y="94243"/>
                    <a:pt x="57456" y="57455"/>
                  </a:cubicBezTo>
                  <a:cubicBezTo>
                    <a:pt x="94244" y="20667"/>
                    <a:pt x="144140" y="0"/>
                    <a:pt x="196166" y="0"/>
                  </a:cubicBezTo>
                  <a:lnTo>
                    <a:pt x="1647697" y="0"/>
                  </a:lnTo>
                  <a:cubicBezTo>
                    <a:pt x="1699723" y="0"/>
                    <a:pt x="1749619" y="20667"/>
                    <a:pt x="1786407" y="57456"/>
                  </a:cubicBezTo>
                  <a:cubicBezTo>
                    <a:pt x="1823195" y="94244"/>
                    <a:pt x="1843862" y="144140"/>
                    <a:pt x="1843862" y="196166"/>
                  </a:cubicBezTo>
                  <a:lnTo>
                    <a:pt x="1843862" y="980802"/>
                  </a:lnTo>
                  <a:cubicBezTo>
                    <a:pt x="1843862" y="1032828"/>
                    <a:pt x="1823195" y="1082724"/>
                    <a:pt x="1786407" y="1119512"/>
                  </a:cubicBezTo>
                  <a:cubicBezTo>
                    <a:pt x="1749619" y="1156300"/>
                    <a:pt x="1699724" y="1176967"/>
                    <a:pt x="1647697" y="1176967"/>
                  </a:cubicBezTo>
                  <a:lnTo>
                    <a:pt x="196165" y="1176967"/>
                  </a:lnTo>
                  <a:cubicBezTo>
                    <a:pt x="144139" y="1176967"/>
                    <a:pt x="94243" y="1156300"/>
                    <a:pt x="57455" y="1119511"/>
                  </a:cubicBezTo>
                  <a:cubicBezTo>
                    <a:pt x="20667" y="1082723"/>
                    <a:pt x="0" y="1032828"/>
                    <a:pt x="0" y="980801"/>
                  </a:cubicBezTo>
                  <a:lnTo>
                    <a:pt x="0" y="19616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18415" tIns="118415" rIns="118415" bIns="118415" anchor="ctr"/>
            <a:lstStyle/>
            <a:p>
              <a:pPr algn="ctr" defTabSz="711164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uk-UA" sz="1400" dirty="0">
                <a:solidFill>
                  <a:srgbClr val="FFFFFF"/>
                </a:solidFill>
                <a:cs typeface="Arial" charset="0"/>
              </a:endParaRPr>
            </a:p>
            <a:p>
              <a:pPr algn="ctr" defTabSz="711164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НАРАХУВАННЯ ШТРАФНИХ САНКЦІЙ, ЯКІ НЕ МАЮТЬ ДЖЕРЕЛ ПОКРИТТЯ</a:t>
              </a:r>
              <a:endPara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  <a:p>
              <a:pPr algn="ctr" defTabSz="711164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521" y="2053"/>
              <a:ext cx="1309" cy="744"/>
            </a:xfrm>
            <a:custGeom>
              <a:avLst/>
              <a:gdLst>
                <a:gd name="connsiteX0" fmla="*/ 0 w 2078482"/>
                <a:gd name="connsiteY0" fmla="*/ 190415 h 1142468"/>
                <a:gd name="connsiteX1" fmla="*/ 55771 w 2078482"/>
                <a:gd name="connsiteY1" fmla="*/ 55771 h 1142468"/>
                <a:gd name="connsiteX2" fmla="*/ 190415 w 2078482"/>
                <a:gd name="connsiteY2" fmla="*/ 0 h 1142468"/>
                <a:gd name="connsiteX3" fmla="*/ 1888067 w 2078482"/>
                <a:gd name="connsiteY3" fmla="*/ 0 h 1142468"/>
                <a:gd name="connsiteX4" fmla="*/ 2022711 w 2078482"/>
                <a:gd name="connsiteY4" fmla="*/ 55771 h 1142468"/>
                <a:gd name="connsiteX5" fmla="*/ 2078482 w 2078482"/>
                <a:gd name="connsiteY5" fmla="*/ 190415 h 1142468"/>
                <a:gd name="connsiteX6" fmla="*/ 2078482 w 2078482"/>
                <a:gd name="connsiteY6" fmla="*/ 952053 h 1142468"/>
                <a:gd name="connsiteX7" fmla="*/ 2022711 w 2078482"/>
                <a:gd name="connsiteY7" fmla="*/ 1086697 h 1142468"/>
                <a:gd name="connsiteX8" fmla="*/ 1888067 w 2078482"/>
                <a:gd name="connsiteY8" fmla="*/ 1142468 h 1142468"/>
                <a:gd name="connsiteX9" fmla="*/ 190415 w 2078482"/>
                <a:gd name="connsiteY9" fmla="*/ 1142468 h 1142468"/>
                <a:gd name="connsiteX10" fmla="*/ 55771 w 2078482"/>
                <a:gd name="connsiteY10" fmla="*/ 1086697 h 1142468"/>
                <a:gd name="connsiteX11" fmla="*/ 0 w 2078482"/>
                <a:gd name="connsiteY11" fmla="*/ 952053 h 1142468"/>
                <a:gd name="connsiteX12" fmla="*/ 0 w 2078482"/>
                <a:gd name="connsiteY12" fmla="*/ 190415 h 1142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78482" h="1142468">
                  <a:moveTo>
                    <a:pt x="0" y="190415"/>
                  </a:moveTo>
                  <a:cubicBezTo>
                    <a:pt x="0" y="139914"/>
                    <a:pt x="20062" y="91481"/>
                    <a:pt x="55771" y="55771"/>
                  </a:cubicBezTo>
                  <a:cubicBezTo>
                    <a:pt x="91481" y="20061"/>
                    <a:pt x="139914" y="0"/>
                    <a:pt x="190415" y="0"/>
                  </a:cubicBezTo>
                  <a:lnTo>
                    <a:pt x="1888067" y="0"/>
                  </a:lnTo>
                  <a:cubicBezTo>
                    <a:pt x="1938568" y="0"/>
                    <a:pt x="1987001" y="20062"/>
                    <a:pt x="2022711" y="55771"/>
                  </a:cubicBezTo>
                  <a:cubicBezTo>
                    <a:pt x="2058421" y="91481"/>
                    <a:pt x="2078482" y="139914"/>
                    <a:pt x="2078482" y="190415"/>
                  </a:cubicBezTo>
                  <a:lnTo>
                    <a:pt x="2078482" y="952053"/>
                  </a:lnTo>
                  <a:cubicBezTo>
                    <a:pt x="2078482" y="1002554"/>
                    <a:pt x="2058420" y="1050987"/>
                    <a:pt x="2022711" y="1086697"/>
                  </a:cubicBezTo>
                  <a:cubicBezTo>
                    <a:pt x="1987001" y="1122407"/>
                    <a:pt x="1938568" y="1142468"/>
                    <a:pt x="1888067" y="1142468"/>
                  </a:cubicBezTo>
                  <a:lnTo>
                    <a:pt x="190415" y="1142468"/>
                  </a:lnTo>
                  <a:cubicBezTo>
                    <a:pt x="139914" y="1142468"/>
                    <a:pt x="91481" y="1122406"/>
                    <a:pt x="55771" y="1086697"/>
                  </a:cubicBezTo>
                  <a:cubicBezTo>
                    <a:pt x="20061" y="1050987"/>
                    <a:pt x="0" y="1002554"/>
                    <a:pt x="0" y="952053"/>
                  </a:cubicBezTo>
                  <a:lnTo>
                    <a:pt x="0" y="19041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16731" tIns="116731" rIns="116731" bIns="116731" anchor="ctr"/>
            <a:lstStyle/>
            <a:p>
              <a:pPr algn="ctr" defTabSz="711164">
                <a:lnSpc>
                  <a:spcPct val="90000"/>
                </a:lnSpc>
                <a:defRPr/>
              </a:pPr>
              <a:r>
                <a:rPr lang="uk-UA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ВІДСУТНІСТЬ ЗАСОБІВ ВПЛИВУ НА БОРЖНИКІВ</a:t>
              </a:r>
              <a:endPara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3851" y="2053"/>
              <a:ext cx="1251" cy="763"/>
            </a:xfrm>
            <a:custGeom>
              <a:avLst/>
              <a:gdLst>
                <a:gd name="connsiteX0" fmla="*/ 0 w 1898443"/>
                <a:gd name="connsiteY0" fmla="*/ 197262 h 1183551"/>
                <a:gd name="connsiteX1" fmla="*/ 57777 w 1898443"/>
                <a:gd name="connsiteY1" fmla="*/ 57777 h 1183551"/>
                <a:gd name="connsiteX2" fmla="*/ 197262 w 1898443"/>
                <a:gd name="connsiteY2" fmla="*/ 1 h 1183551"/>
                <a:gd name="connsiteX3" fmla="*/ 1701181 w 1898443"/>
                <a:gd name="connsiteY3" fmla="*/ 0 h 1183551"/>
                <a:gd name="connsiteX4" fmla="*/ 1840666 w 1898443"/>
                <a:gd name="connsiteY4" fmla="*/ 57777 h 1183551"/>
                <a:gd name="connsiteX5" fmla="*/ 1898442 w 1898443"/>
                <a:gd name="connsiteY5" fmla="*/ 197262 h 1183551"/>
                <a:gd name="connsiteX6" fmla="*/ 1898443 w 1898443"/>
                <a:gd name="connsiteY6" fmla="*/ 986289 h 1183551"/>
                <a:gd name="connsiteX7" fmla="*/ 1840666 w 1898443"/>
                <a:gd name="connsiteY7" fmla="*/ 1125774 h 1183551"/>
                <a:gd name="connsiteX8" fmla="*/ 1701181 w 1898443"/>
                <a:gd name="connsiteY8" fmla="*/ 1183551 h 1183551"/>
                <a:gd name="connsiteX9" fmla="*/ 197262 w 1898443"/>
                <a:gd name="connsiteY9" fmla="*/ 1183551 h 1183551"/>
                <a:gd name="connsiteX10" fmla="*/ 57777 w 1898443"/>
                <a:gd name="connsiteY10" fmla="*/ 1125774 h 1183551"/>
                <a:gd name="connsiteX11" fmla="*/ 0 w 1898443"/>
                <a:gd name="connsiteY11" fmla="*/ 986289 h 1183551"/>
                <a:gd name="connsiteX12" fmla="*/ 0 w 1898443"/>
                <a:gd name="connsiteY12" fmla="*/ 197262 h 1183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8443" h="1183551">
                  <a:moveTo>
                    <a:pt x="0" y="197262"/>
                  </a:moveTo>
                  <a:cubicBezTo>
                    <a:pt x="0" y="144945"/>
                    <a:pt x="20783" y="94770"/>
                    <a:pt x="57777" y="57777"/>
                  </a:cubicBezTo>
                  <a:cubicBezTo>
                    <a:pt x="94771" y="20783"/>
                    <a:pt x="144945" y="0"/>
                    <a:pt x="197262" y="1"/>
                  </a:cubicBezTo>
                  <a:lnTo>
                    <a:pt x="1701181" y="0"/>
                  </a:lnTo>
                  <a:cubicBezTo>
                    <a:pt x="1753498" y="0"/>
                    <a:pt x="1803673" y="20783"/>
                    <a:pt x="1840666" y="57777"/>
                  </a:cubicBezTo>
                  <a:cubicBezTo>
                    <a:pt x="1877660" y="94771"/>
                    <a:pt x="1898443" y="144945"/>
                    <a:pt x="1898442" y="197262"/>
                  </a:cubicBezTo>
                  <a:cubicBezTo>
                    <a:pt x="1898442" y="460271"/>
                    <a:pt x="1898443" y="723280"/>
                    <a:pt x="1898443" y="986289"/>
                  </a:cubicBezTo>
                  <a:cubicBezTo>
                    <a:pt x="1898443" y="1038606"/>
                    <a:pt x="1877660" y="1088781"/>
                    <a:pt x="1840666" y="1125774"/>
                  </a:cubicBezTo>
                  <a:cubicBezTo>
                    <a:pt x="1803672" y="1162768"/>
                    <a:pt x="1753498" y="1183551"/>
                    <a:pt x="1701181" y="1183551"/>
                  </a:cubicBezTo>
                  <a:lnTo>
                    <a:pt x="197262" y="1183551"/>
                  </a:lnTo>
                  <a:cubicBezTo>
                    <a:pt x="144945" y="1183551"/>
                    <a:pt x="94770" y="1162768"/>
                    <a:pt x="57777" y="1125774"/>
                  </a:cubicBezTo>
                  <a:cubicBezTo>
                    <a:pt x="20783" y="1088780"/>
                    <a:pt x="0" y="1038606"/>
                    <a:pt x="0" y="986289"/>
                  </a:cubicBezTo>
                  <a:lnTo>
                    <a:pt x="0" y="19726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18736" tIns="118736" rIns="118736" bIns="118736" anchor="ctr"/>
            <a:lstStyle/>
            <a:p>
              <a:pPr algn="ctr">
                <a:defRPr/>
              </a:pPr>
              <a:r>
                <a:rPr lang="uk-UA" sz="13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НАЯВНІСТЬ РОЗРИВУ МІЖ ДАТОЮ ПЕРЕГЛЯДУ ТАРИФІВ НА ЕНЕРГОНОСІЇ ТА  ТАРИФІВ НА КОМ. ПОСЛУГИ </a:t>
              </a: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2996" y="3206"/>
              <a:ext cx="1268" cy="783"/>
            </a:xfrm>
            <a:custGeom>
              <a:avLst/>
              <a:gdLst>
                <a:gd name="connsiteX0" fmla="*/ 0 w 1726914"/>
                <a:gd name="connsiteY0" fmla="*/ 173531 h 1041168"/>
                <a:gd name="connsiteX1" fmla="*/ 50826 w 1726914"/>
                <a:gd name="connsiteY1" fmla="*/ 50826 h 1041168"/>
                <a:gd name="connsiteX2" fmla="*/ 173531 w 1726914"/>
                <a:gd name="connsiteY2" fmla="*/ 0 h 1041168"/>
                <a:gd name="connsiteX3" fmla="*/ 1553383 w 1726914"/>
                <a:gd name="connsiteY3" fmla="*/ 0 h 1041168"/>
                <a:gd name="connsiteX4" fmla="*/ 1676088 w 1726914"/>
                <a:gd name="connsiteY4" fmla="*/ 50826 h 1041168"/>
                <a:gd name="connsiteX5" fmla="*/ 1726914 w 1726914"/>
                <a:gd name="connsiteY5" fmla="*/ 173531 h 1041168"/>
                <a:gd name="connsiteX6" fmla="*/ 1726914 w 1726914"/>
                <a:gd name="connsiteY6" fmla="*/ 867637 h 1041168"/>
                <a:gd name="connsiteX7" fmla="*/ 1676088 w 1726914"/>
                <a:gd name="connsiteY7" fmla="*/ 990342 h 1041168"/>
                <a:gd name="connsiteX8" fmla="*/ 1553383 w 1726914"/>
                <a:gd name="connsiteY8" fmla="*/ 1041168 h 1041168"/>
                <a:gd name="connsiteX9" fmla="*/ 173531 w 1726914"/>
                <a:gd name="connsiteY9" fmla="*/ 1041168 h 1041168"/>
                <a:gd name="connsiteX10" fmla="*/ 50826 w 1726914"/>
                <a:gd name="connsiteY10" fmla="*/ 990342 h 1041168"/>
                <a:gd name="connsiteX11" fmla="*/ 0 w 1726914"/>
                <a:gd name="connsiteY11" fmla="*/ 867637 h 1041168"/>
                <a:gd name="connsiteX12" fmla="*/ 0 w 1726914"/>
                <a:gd name="connsiteY12" fmla="*/ 173531 h 104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6914" h="1041168">
                  <a:moveTo>
                    <a:pt x="0" y="173531"/>
                  </a:moveTo>
                  <a:cubicBezTo>
                    <a:pt x="0" y="127508"/>
                    <a:pt x="18283" y="83369"/>
                    <a:pt x="50826" y="50826"/>
                  </a:cubicBezTo>
                  <a:cubicBezTo>
                    <a:pt x="83369" y="18283"/>
                    <a:pt x="127508" y="0"/>
                    <a:pt x="173531" y="0"/>
                  </a:cubicBezTo>
                  <a:lnTo>
                    <a:pt x="1553383" y="0"/>
                  </a:lnTo>
                  <a:cubicBezTo>
                    <a:pt x="1599406" y="0"/>
                    <a:pt x="1643545" y="18283"/>
                    <a:pt x="1676088" y="50826"/>
                  </a:cubicBezTo>
                  <a:cubicBezTo>
                    <a:pt x="1708631" y="83369"/>
                    <a:pt x="1726914" y="127508"/>
                    <a:pt x="1726914" y="173531"/>
                  </a:cubicBezTo>
                  <a:lnTo>
                    <a:pt x="1726914" y="867637"/>
                  </a:lnTo>
                  <a:cubicBezTo>
                    <a:pt x="1726914" y="913660"/>
                    <a:pt x="1708631" y="957799"/>
                    <a:pt x="1676088" y="990342"/>
                  </a:cubicBezTo>
                  <a:cubicBezTo>
                    <a:pt x="1643545" y="1022885"/>
                    <a:pt x="1599406" y="1041168"/>
                    <a:pt x="1553383" y="1041168"/>
                  </a:cubicBezTo>
                  <a:lnTo>
                    <a:pt x="173531" y="1041168"/>
                  </a:lnTo>
                  <a:cubicBezTo>
                    <a:pt x="127508" y="1041168"/>
                    <a:pt x="83369" y="1022885"/>
                    <a:pt x="50826" y="990342"/>
                  </a:cubicBezTo>
                  <a:cubicBezTo>
                    <a:pt x="18283" y="957799"/>
                    <a:pt x="0" y="913660"/>
                    <a:pt x="0" y="867637"/>
                  </a:cubicBezTo>
                  <a:lnTo>
                    <a:pt x="0" y="17353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11786" tIns="111786" rIns="111786" bIns="111786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uk-UA" altLang="uk-UA" sz="1400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НАЯВНІСТЬ ЗАБОРГОВАНОСТІ З РІЗНИЦІ В ТАРИФАХ</a:t>
              </a:r>
            </a:p>
            <a:p>
              <a:pPr algn="ctr" eaLnBrk="1" hangingPunct="1">
                <a:defRPr/>
              </a:pPr>
              <a:r>
                <a:rPr lang="uk-UA" altLang="uk-UA" sz="1200" b="1" smtClean="0">
                  <a:solidFill>
                    <a:srgbClr val="FFFFFF"/>
                  </a:solidFill>
                  <a:cs typeface="Arial" charset="0"/>
                </a:rPr>
                <a:t>(НАСЕЛЕННЯ+БЮДЖЕТ)</a:t>
              </a:r>
            </a:p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altLang="uk-UA" sz="1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</p:txBody>
        </p:sp>
        <p:sp>
          <p:nvSpPr>
            <p:cNvPr id="23" name="Блок-схема: узел 22"/>
            <p:cNvSpPr/>
            <p:nvPr/>
          </p:nvSpPr>
          <p:spPr>
            <a:xfrm>
              <a:off x="2135" y="1691"/>
              <a:ext cx="1313" cy="743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ПРИЧИНИ ВИНИКНЕННЯ ПРОБЛЕМ ГАЛУЗІ</a:t>
              </a:r>
              <a:endPara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</p:txBody>
        </p:sp>
        <p:pic>
          <p:nvPicPr>
            <p:cNvPr id="14355" name="Picture 1" descr="C:\Documents and Settings\OKolyada\Мои документы\тимчасова папка ЮЛЯ\Загрузки\MM900041056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909558">
              <a:off x="1614" y="1721"/>
              <a:ext cx="716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504" y="0"/>
            <a:ext cx="778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Заходи, спрямовані на забезпечення</a:t>
            </a:r>
          </a:p>
          <a:p>
            <a:r>
              <a:rPr lang="uk-UA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беззбиткової діяльності підприємств галузі </a:t>
            </a:r>
            <a:endParaRPr lang="uk-UA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200472" y="1124744"/>
            <a:ext cx="9469052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2"/>
                </a:solidFill>
              </a:rPr>
              <a:t>1. Забезпечення умов самофінансування підприємств та досягнення рівня економічно </a:t>
            </a:r>
            <a:r>
              <a:rPr lang="uk-UA" sz="2000" b="1" dirty="0" err="1" smtClean="0">
                <a:solidFill>
                  <a:schemeClr val="tx2"/>
                </a:solidFill>
              </a:rPr>
              <a:t>обгрунтованих</a:t>
            </a:r>
            <a:r>
              <a:rPr lang="uk-UA" sz="2000" b="1" dirty="0" smtClean="0">
                <a:solidFill>
                  <a:schemeClr val="tx2"/>
                </a:solidFill>
              </a:rPr>
              <a:t> витрат</a:t>
            </a:r>
            <a:endParaRPr lang="uk-UA" sz="2000" b="1" dirty="0">
              <a:solidFill>
                <a:schemeClr val="tx2"/>
              </a:solidFill>
            </a:endParaRPr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308484" y="2240868"/>
            <a:ext cx="4068452" cy="109442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 b="1" dirty="0" smtClean="0">
                <a:solidFill>
                  <a:schemeClr val="tx2"/>
                </a:solidFill>
              </a:rPr>
              <a:t>Вирішення поточних фінансово-економічних проблем</a:t>
            </a:r>
            <a:endParaRPr lang="uk-UA" sz="1800" b="1" dirty="0">
              <a:solidFill>
                <a:schemeClr val="tx2"/>
              </a:solidFill>
            </a:endParaRPr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344488" y="3645024"/>
            <a:ext cx="4104456" cy="109442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 b="1" dirty="0" smtClean="0">
                <a:solidFill>
                  <a:schemeClr val="tx2"/>
                </a:solidFill>
              </a:rPr>
              <a:t>Залучення інвестицій</a:t>
            </a:r>
            <a:endParaRPr lang="uk-UA" sz="1800" b="1" dirty="0">
              <a:solidFill>
                <a:schemeClr val="tx2"/>
              </a:solidFill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416496" y="4977172"/>
            <a:ext cx="9181020" cy="756084"/>
          </a:xfrm>
          <a:prstGeom prst="rect">
            <a:avLst/>
          </a:prstGeom>
          <a:solidFill>
            <a:srgbClr val="B3C9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2"/>
                </a:solidFill>
              </a:rPr>
              <a:t>2. Удосконалення нормативно-правових засад функціонування </a:t>
            </a:r>
          </a:p>
          <a:p>
            <a:pPr algn="ctr"/>
            <a:r>
              <a:rPr lang="uk-UA" sz="2000" b="1" dirty="0" smtClean="0">
                <a:solidFill>
                  <a:schemeClr val="tx2"/>
                </a:solidFill>
              </a:rPr>
              <a:t>підприємств галузі</a:t>
            </a:r>
            <a:endParaRPr lang="uk-UA" sz="2000" b="1" dirty="0">
              <a:solidFill>
                <a:schemeClr val="tx2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52500" y="5877272"/>
            <a:ext cx="4572508" cy="836712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700" b="1" dirty="0" smtClean="0">
                <a:solidFill>
                  <a:schemeClr val="tx2"/>
                </a:solidFill>
              </a:rPr>
              <a:t>Удосконалення діючих нормативно-правових актів </a:t>
            </a:r>
            <a:endParaRPr lang="uk-UA" sz="1700" b="1" dirty="0">
              <a:solidFill>
                <a:schemeClr val="tx2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133020" y="5877272"/>
            <a:ext cx="4536504" cy="828092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700" b="1" dirty="0" smtClean="0">
                <a:solidFill>
                  <a:schemeClr val="tx2"/>
                </a:solidFill>
              </a:rPr>
              <a:t>Прийняття нових нормативно-правових актів </a:t>
            </a:r>
            <a:endParaRPr lang="uk-UA" sz="1700" b="1" dirty="0">
              <a:solidFill>
                <a:schemeClr val="tx2"/>
              </a:solidFill>
            </a:endParaRPr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5169024" y="2060848"/>
            <a:ext cx="4536504" cy="144016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  <a:buFontTx/>
              <a:buChar char="-"/>
            </a:pPr>
            <a:r>
              <a:rPr lang="uk-UA" sz="1200" b="1" dirty="0" smtClean="0">
                <a:solidFill>
                  <a:schemeClr val="tx2"/>
                </a:solidFill>
              </a:rPr>
              <a:t> погашення (зменшення) обсягів дебіторської та кредиторської заборгованості підприємств;</a:t>
            </a:r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uk-UA" sz="1200" b="1" dirty="0" smtClean="0">
                <a:solidFill>
                  <a:schemeClr val="tx2"/>
                </a:solidFill>
              </a:rPr>
              <a:t> відшкодування (погашення) різниці в тарифах для населення та бюджетних організацій  з  відповідного бюджету;</a:t>
            </a:r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uk-UA" sz="1200" b="1" dirty="0" smtClean="0">
                <a:solidFill>
                  <a:schemeClr val="tx2"/>
                </a:solidFill>
              </a:rPr>
              <a:t> своєчасний перегляд тарифів уповноваженими органами</a:t>
            </a:r>
            <a:endParaRPr lang="uk-UA" sz="1200" b="1" dirty="0">
              <a:solidFill>
                <a:schemeClr val="tx2"/>
              </a:solidFill>
            </a:endParaRPr>
          </a:p>
        </p:txBody>
      </p:sp>
      <p:sp>
        <p:nvSpPr>
          <p:cNvPr id="30" name="Округлений прямокутник 29"/>
          <p:cNvSpPr/>
          <p:nvPr/>
        </p:nvSpPr>
        <p:spPr>
          <a:xfrm>
            <a:off x="5169024" y="3681028"/>
            <a:ext cx="4500500" cy="1008112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  <a:buFontTx/>
              <a:buChar char="-"/>
            </a:pPr>
            <a:r>
              <a:rPr lang="uk-UA" sz="1200" b="1" dirty="0" smtClean="0">
                <a:solidFill>
                  <a:schemeClr val="tx2"/>
                </a:solidFill>
              </a:rPr>
              <a:t>пільгові умови  кредитування підприємств галузі;</a:t>
            </a:r>
          </a:p>
          <a:p>
            <a:pPr algn="just">
              <a:buFontTx/>
              <a:buChar char="-"/>
            </a:pPr>
            <a:r>
              <a:rPr lang="uk-UA" sz="1200" b="1" dirty="0" smtClean="0">
                <a:solidFill>
                  <a:schemeClr val="tx2"/>
                </a:solidFill>
              </a:rPr>
              <a:t> наявність достатнього ресурсу у тарифах для здійснення інвестиційної </a:t>
            </a:r>
            <a:r>
              <a:rPr lang="uk-UA" sz="1200" b="1" smtClean="0">
                <a:solidFill>
                  <a:schemeClr val="tx2"/>
                </a:solidFill>
              </a:rPr>
              <a:t>діяльності підприємств галузі</a:t>
            </a:r>
            <a:endParaRPr lang="uk-UA" sz="1200" b="1" dirty="0">
              <a:solidFill>
                <a:schemeClr val="tx2"/>
              </a:solidFill>
            </a:endParaRPr>
          </a:p>
        </p:txBody>
      </p:sp>
      <p:cxnSp>
        <p:nvCxnSpPr>
          <p:cNvPr id="38" name="Пряма зі стрілкою 37"/>
          <p:cNvCxnSpPr/>
          <p:nvPr/>
        </p:nvCxnSpPr>
        <p:spPr>
          <a:xfrm>
            <a:off x="4412940" y="2744924"/>
            <a:ext cx="720080" cy="4680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 зі стрілкою 40"/>
          <p:cNvCxnSpPr>
            <a:endCxn id="9" idx="1"/>
          </p:cNvCxnSpPr>
          <p:nvPr/>
        </p:nvCxnSpPr>
        <p:spPr>
          <a:xfrm>
            <a:off x="4448944" y="2744924"/>
            <a:ext cx="720080" cy="360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 зі стрілкою 44"/>
          <p:cNvCxnSpPr/>
          <p:nvPr/>
        </p:nvCxnSpPr>
        <p:spPr>
          <a:xfrm flipV="1">
            <a:off x="4412940" y="2312876"/>
            <a:ext cx="720080" cy="4391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 зі стрілкою 61"/>
          <p:cNvCxnSpPr/>
          <p:nvPr/>
        </p:nvCxnSpPr>
        <p:spPr>
          <a:xfrm>
            <a:off x="4520952" y="4221088"/>
            <a:ext cx="612068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 зі стрілкою 68"/>
          <p:cNvCxnSpPr/>
          <p:nvPr/>
        </p:nvCxnSpPr>
        <p:spPr>
          <a:xfrm flipV="1">
            <a:off x="4520952" y="3969060"/>
            <a:ext cx="612068" cy="2520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8464" y="1124744"/>
            <a:ext cx="9361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b="1" dirty="0" smtClean="0"/>
              <a:t> З метою врегулювання заборгованості </a:t>
            </a:r>
            <a:r>
              <a:rPr lang="uk-UA" dirty="0" smtClean="0"/>
              <a:t>підприємств ВКГ за спожиті енергоносії прийнято Закон України </a:t>
            </a:r>
          </a:p>
          <a:p>
            <a:r>
              <a:rPr lang="uk-UA" dirty="0" smtClean="0"/>
              <a:t>“</a:t>
            </a:r>
            <a:r>
              <a:rPr lang="ru-RU" dirty="0" smtClean="0"/>
              <a:t>Про заходи, </a:t>
            </a:r>
            <a:r>
              <a:rPr lang="ru-RU" dirty="0" err="1" smtClean="0"/>
              <a:t>спрямовані</a:t>
            </a:r>
            <a:r>
              <a:rPr lang="ru-RU" dirty="0" smtClean="0"/>
              <a:t> на </a:t>
            </a:r>
            <a:r>
              <a:rPr lang="ru-RU" dirty="0" err="1" smtClean="0"/>
              <a:t>врегулювання</a:t>
            </a:r>
            <a:r>
              <a:rPr lang="ru-RU" dirty="0" smtClean="0"/>
              <a:t> </a:t>
            </a:r>
            <a:r>
              <a:rPr lang="ru-RU" dirty="0" err="1" smtClean="0"/>
              <a:t>заборгованості</a:t>
            </a:r>
            <a:r>
              <a:rPr lang="ru-RU" dirty="0" smtClean="0"/>
              <a:t> </a:t>
            </a:r>
            <a:r>
              <a:rPr lang="ru-RU" dirty="0" err="1" smtClean="0"/>
              <a:t>теплопостачальних</a:t>
            </a:r>
            <a:r>
              <a:rPr lang="ru-RU" dirty="0" smtClean="0"/>
              <a:t> та </a:t>
            </a:r>
            <a:r>
              <a:rPr lang="ru-RU" dirty="0" err="1" smtClean="0"/>
              <a:t>теплогенеруючих</a:t>
            </a:r>
            <a:r>
              <a:rPr lang="ru-RU" dirty="0" smtClean="0"/>
              <a:t> </a:t>
            </a:r>
            <a:r>
              <a:rPr lang="ru-RU" dirty="0" err="1" smtClean="0"/>
              <a:t>організацій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r>
              <a:rPr lang="ru-RU" dirty="0" smtClean="0"/>
              <a:t> </a:t>
            </a:r>
            <a:r>
              <a:rPr lang="ru-RU" dirty="0" err="1" smtClean="0"/>
              <a:t>централізованого</a:t>
            </a:r>
            <a:r>
              <a:rPr lang="ru-RU" dirty="0" smtClean="0"/>
              <a:t> </a:t>
            </a:r>
            <a:r>
              <a:rPr lang="ru-RU" dirty="0" err="1" smtClean="0"/>
              <a:t>водопостачання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водовідведення</a:t>
            </a:r>
            <a:r>
              <a:rPr lang="ru-RU" dirty="0" smtClean="0"/>
              <a:t> за </a:t>
            </a:r>
            <a:r>
              <a:rPr lang="ru-RU" dirty="0" err="1" smtClean="0"/>
              <a:t>спожиті</a:t>
            </a:r>
            <a:r>
              <a:rPr lang="ru-RU" dirty="0" smtClean="0"/>
              <a:t> </a:t>
            </a:r>
            <a:r>
              <a:rPr lang="ru-RU" dirty="0" err="1" smtClean="0"/>
              <a:t>енергоносії</a:t>
            </a:r>
            <a:r>
              <a:rPr lang="uk-UA" dirty="0" smtClean="0"/>
              <a:t>” </a:t>
            </a:r>
            <a:r>
              <a:rPr lang="uk-UA" u="sng" dirty="0" smtClean="0"/>
              <a:t>(</a:t>
            </a:r>
            <a:r>
              <a:rPr lang="ru-RU" u="sng" dirty="0" err="1" smtClean="0"/>
              <a:t>від</a:t>
            </a:r>
            <a:r>
              <a:rPr lang="ru-RU" u="sng" dirty="0" smtClean="0"/>
              <a:t> 03.11.2016 № 1730-VIII</a:t>
            </a:r>
            <a:r>
              <a:rPr lang="uk-UA" u="sng" dirty="0" smtClean="0"/>
              <a:t>)</a:t>
            </a:r>
            <a:endParaRPr lang="ru-RU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236476" y="3573016"/>
            <a:ext cx="88569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dirty="0" smtClean="0"/>
              <a:t> З метою </a:t>
            </a:r>
            <a:r>
              <a:rPr lang="uk-UA" b="1" dirty="0" smtClean="0"/>
              <a:t>погашення заборгованості з різниці в тарифах </a:t>
            </a:r>
            <a:r>
              <a:rPr lang="uk-UA" dirty="0" smtClean="0"/>
              <a:t>Законом України </a:t>
            </a:r>
            <a:r>
              <a:rPr lang="uk-UA" dirty="0" err="1" smtClean="0"/>
              <a:t>“Про</a:t>
            </a:r>
            <a:r>
              <a:rPr lang="uk-UA" dirty="0" smtClean="0"/>
              <a:t> Державний бюджет України на 2017 </a:t>
            </a:r>
            <a:r>
              <a:rPr lang="uk-UA" dirty="0" err="1" smtClean="0"/>
              <a:t>рік”</a:t>
            </a:r>
            <a:r>
              <a:rPr lang="uk-UA" dirty="0" smtClean="0"/>
              <a:t> (</a:t>
            </a:r>
            <a:r>
              <a:rPr lang="ru-RU" dirty="0" smtClean="0"/>
              <a:t>21.12.2016 №1801-VIII) </a:t>
            </a:r>
            <a:r>
              <a:rPr lang="uk-UA" dirty="0" smtClean="0"/>
              <a:t>передбачено с</a:t>
            </a:r>
            <a:r>
              <a:rPr lang="ru-RU" dirty="0" err="1" smtClean="0"/>
              <a:t>убвенцію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державного бюджету </a:t>
            </a:r>
            <a:r>
              <a:rPr lang="ru-RU" dirty="0" err="1" smtClean="0"/>
              <a:t>місцевим</a:t>
            </a:r>
            <a:r>
              <a:rPr lang="ru-RU" dirty="0" smtClean="0"/>
              <a:t> бюджетам </a:t>
            </a:r>
            <a:r>
              <a:rPr lang="ru-RU" sz="2000" dirty="0" smtClean="0"/>
              <a:t>(5 </a:t>
            </a:r>
            <a:r>
              <a:rPr lang="ru-RU" sz="2000" dirty="0" err="1" smtClean="0"/>
              <a:t>млрд.грн</a:t>
            </a:r>
            <a:r>
              <a:rPr lang="ru-RU" sz="2000" dirty="0" smtClean="0"/>
              <a:t>)</a:t>
            </a:r>
          </a:p>
          <a:p>
            <a:pPr>
              <a:buFont typeface="Wingdings" pitchFamily="2" charset="2"/>
              <a:buChar char="ü"/>
            </a:pPr>
            <a:endParaRPr lang="uk-UA" sz="2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63388"/>
            <a:ext cx="7761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Нормативно-правові акти прийняті на виконання Закону №1730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08" y="702469"/>
            <a:ext cx="9833992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>
              <a:spcBef>
                <a:spcPts val="1200"/>
              </a:spcBef>
              <a:buFont typeface="+mj-lt"/>
              <a:buAutoNum type="arabicPeriod"/>
            </a:pPr>
            <a:r>
              <a:rPr lang="uk-UA" sz="1600" dirty="0" smtClean="0">
                <a:latin typeface="Bookman Old Style" panose="02050604050505020204" pitchFamily="18" charset="0"/>
              </a:rPr>
              <a:t>Постанова Кабінету Міністрів України від 21.02.2017 </a:t>
            </a:r>
            <a:r>
              <a:rPr lang="uk-UA" sz="1600" b="1" dirty="0" smtClean="0">
                <a:latin typeface="Bookman Old Style" panose="02050604050505020204" pitchFamily="18" charset="0"/>
              </a:rPr>
              <a:t>№ 93 </a:t>
            </a:r>
            <a:r>
              <a:rPr lang="uk-UA" sz="1600" dirty="0" smtClean="0">
                <a:latin typeface="Bookman Old Style" panose="02050604050505020204" pitchFamily="18" charset="0"/>
              </a:rPr>
              <a:t>«</a:t>
            </a:r>
            <a:r>
              <a:rPr lang="uk-UA" sz="1600" dirty="0">
                <a:latin typeface="Bookman Old Style" panose="02050604050505020204" pitchFamily="18" charset="0"/>
              </a:rPr>
              <a:t>Про затвердження </a:t>
            </a:r>
            <a:r>
              <a:rPr lang="uk-UA" sz="1600" b="1" dirty="0">
                <a:latin typeface="Bookman Old Style" panose="02050604050505020204" pitchFamily="18" charset="0"/>
              </a:rPr>
              <a:t>Порядку ведення реєстру</a:t>
            </a:r>
            <a:r>
              <a:rPr lang="uk-UA" sz="1600" dirty="0">
                <a:latin typeface="Bookman Old Style" panose="02050604050505020204" pitchFamily="18" charset="0"/>
              </a:rPr>
              <a:t> теплопостачальних та теплогенеруючих організацій, підприємств централізованого водопостачання та водовідведення, що беруть участь у процедурі врегулювання заборгованості за спожиті енергоносії, та користування зазначеним </a:t>
            </a:r>
            <a:r>
              <a:rPr lang="uk-UA" sz="1600" dirty="0" smtClean="0">
                <a:latin typeface="Bookman Old Style" panose="02050604050505020204" pitchFamily="18" charset="0"/>
              </a:rPr>
              <a:t>реєстром»;</a:t>
            </a:r>
          </a:p>
          <a:p>
            <a:pPr indent="355600" algn="just">
              <a:spcBef>
                <a:spcPts val="1200"/>
              </a:spcBef>
              <a:buFont typeface="+mj-lt"/>
              <a:buAutoNum type="arabicPeriod"/>
            </a:pPr>
            <a:r>
              <a:rPr lang="uk-UA" sz="1600" dirty="0" smtClean="0">
                <a:latin typeface="Bookman Old Style" panose="02050604050505020204" pitchFamily="18" charset="0"/>
              </a:rPr>
              <a:t>Постанова Кабінету Міністрів України від 29.03.2017 </a:t>
            </a:r>
            <a:r>
              <a:rPr lang="uk-UA" sz="1600" b="1" dirty="0" smtClean="0">
                <a:latin typeface="Bookman Old Style" panose="02050604050505020204" pitchFamily="18" charset="0"/>
              </a:rPr>
              <a:t>№ 2</a:t>
            </a:r>
            <a:r>
              <a:rPr lang="en-US" sz="1600" b="1" dirty="0" smtClean="0">
                <a:latin typeface="Bookman Old Style" panose="02050604050505020204" pitchFamily="18" charset="0"/>
              </a:rPr>
              <a:t>21</a:t>
            </a:r>
            <a:r>
              <a:rPr lang="uk-UA" sz="1600" b="1" dirty="0" smtClean="0">
                <a:latin typeface="Bookman Old Style" panose="02050604050505020204" pitchFamily="18" charset="0"/>
              </a:rPr>
              <a:t> </a:t>
            </a:r>
            <a:r>
              <a:rPr lang="uk-UA" sz="1600" dirty="0" smtClean="0">
                <a:latin typeface="Bookman Old Style" panose="02050604050505020204" pitchFamily="18" charset="0"/>
              </a:rPr>
              <a:t>«</a:t>
            </a:r>
            <a:r>
              <a:rPr lang="ru-RU" sz="1600" dirty="0" smtClean="0">
                <a:latin typeface="Bookman Old Style" panose="02050604050505020204" pitchFamily="18" charset="0"/>
              </a:rPr>
              <a:t>Про </a:t>
            </a:r>
            <a:r>
              <a:rPr lang="ru-RU" sz="1600" dirty="0" err="1" smtClean="0">
                <a:latin typeface="Bookman Old Style" panose="02050604050505020204" pitchFamily="18" charset="0"/>
              </a:rPr>
              <a:t>затвердження</a:t>
            </a:r>
            <a:r>
              <a:rPr lang="ru-RU" sz="1600" dirty="0" smtClean="0">
                <a:latin typeface="Bookman Old Style" panose="02050604050505020204" pitchFamily="18" charset="0"/>
              </a:rPr>
              <a:t> </a:t>
            </a:r>
            <a:r>
              <a:rPr lang="ru-RU" sz="1600" b="1" dirty="0" smtClean="0">
                <a:latin typeface="Bookman Old Style" panose="02050604050505020204" pitchFamily="18" charset="0"/>
              </a:rPr>
              <a:t>Типового договору про </a:t>
            </a:r>
            <a:r>
              <a:rPr lang="ru-RU" sz="1600" b="1" dirty="0" err="1" smtClean="0">
                <a:latin typeface="Bookman Old Style" panose="02050604050505020204" pitchFamily="18" charset="0"/>
              </a:rPr>
              <a:t>реструктуризацію</a:t>
            </a:r>
            <a:r>
              <a:rPr lang="ru-RU" sz="1600" dirty="0" smtClean="0">
                <a:latin typeface="Bookman Old Style" panose="02050604050505020204" pitchFamily="18" charset="0"/>
              </a:rPr>
              <a:t> </a:t>
            </a:r>
            <a:r>
              <a:rPr lang="ru-RU" sz="1600" b="1" dirty="0" err="1" smtClean="0">
                <a:latin typeface="Bookman Old Style" panose="02050604050505020204" pitchFamily="18" charset="0"/>
              </a:rPr>
              <a:t>заборгованості</a:t>
            </a:r>
            <a:r>
              <a:rPr lang="ru-RU" sz="1600" b="1" dirty="0" smtClean="0">
                <a:latin typeface="Bookman Old Style" panose="02050604050505020204" pitchFamily="18" charset="0"/>
              </a:rPr>
              <a:t> за </a:t>
            </a:r>
            <a:r>
              <a:rPr lang="ru-RU" sz="1600" b="1" dirty="0" err="1" smtClean="0">
                <a:latin typeface="Bookman Old Style" panose="02050604050505020204" pitchFamily="18" charset="0"/>
              </a:rPr>
              <a:t>спожиту</a:t>
            </a:r>
            <a:r>
              <a:rPr lang="ru-RU" sz="1600" b="1" dirty="0" smtClean="0">
                <a:latin typeface="Bookman Old Style" panose="02050604050505020204" pitchFamily="18" charset="0"/>
              </a:rPr>
              <a:t> </a:t>
            </a:r>
            <a:r>
              <a:rPr lang="ru-RU" sz="1600" b="1" dirty="0" err="1" smtClean="0">
                <a:latin typeface="Bookman Old Style" panose="02050604050505020204" pitchFamily="18" charset="0"/>
              </a:rPr>
              <a:t>електричну</a:t>
            </a:r>
            <a:r>
              <a:rPr lang="ru-RU" sz="1600" b="1" dirty="0" smtClean="0">
                <a:latin typeface="Bookman Old Style" panose="02050604050505020204" pitchFamily="18" charset="0"/>
              </a:rPr>
              <a:t> </a:t>
            </a:r>
            <a:r>
              <a:rPr lang="ru-RU" sz="1600" b="1" dirty="0" err="1" smtClean="0">
                <a:latin typeface="Bookman Old Style" panose="02050604050505020204" pitchFamily="18" charset="0"/>
              </a:rPr>
              <a:t>енергію</a:t>
            </a:r>
            <a:r>
              <a:rPr lang="ru-RU" sz="1600" dirty="0" smtClean="0">
                <a:latin typeface="Bookman Old Style" panose="02050604050505020204" pitchFamily="18" charset="0"/>
              </a:rPr>
              <a:t>»;</a:t>
            </a:r>
          </a:p>
          <a:p>
            <a:pPr indent="355600" algn="just">
              <a:spcBef>
                <a:spcPts val="1200"/>
              </a:spcBef>
              <a:buFont typeface="+mj-lt"/>
              <a:buAutoNum type="arabicPeriod"/>
            </a:pPr>
            <a:r>
              <a:rPr lang="uk-UA" sz="1600" dirty="0" smtClean="0">
                <a:latin typeface="Bookman Old Style" panose="02050604050505020204" pitchFamily="18" charset="0"/>
              </a:rPr>
              <a:t>Постанова Кабінету Міністрів України від 29.03.2017 </a:t>
            </a:r>
            <a:r>
              <a:rPr lang="uk-UA" sz="1600" b="1" dirty="0" smtClean="0">
                <a:latin typeface="Bookman Old Style" panose="02050604050505020204" pitchFamily="18" charset="0"/>
              </a:rPr>
              <a:t>№ 2</a:t>
            </a:r>
            <a:r>
              <a:rPr lang="en-US" sz="1600" b="1" dirty="0" smtClean="0">
                <a:latin typeface="Bookman Old Style" panose="02050604050505020204" pitchFamily="18" charset="0"/>
              </a:rPr>
              <a:t>22</a:t>
            </a:r>
            <a:r>
              <a:rPr lang="uk-UA" sz="1600" b="1" dirty="0" smtClean="0">
                <a:latin typeface="Bookman Old Style" panose="02050604050505020204" pitchFamily="18" charset="0"/>
              </a:rPr>
              <a:t> </a:t>
            </a:r>
            <a:r>
              <a:rPr lang="uk-UA" sz="1600" dirty="0" smtClean="0">
                <a:latin typeface="Bookman Old Style" panose="02050604050505020204" pitchFamily="18" charset="0"/>
              </a:rPr>
              <a:t>«</a:t>
            </a:r>
            <a:r>
              <a:rPr lang="ru-RU" sz="1600" dirty="0" smtClean="0">
                <a:latin typeface="Bookman Old Style" panose="02050604050505020204" pitchFamily="18" charset="0"/>
              </a:rPr>
              <a:t>Про </a:t>
            </a:r>
            <a:r>
              <a:rPr lang="ru-RU" sz="1600" dirty="0" err="1" smtClean="0">
                <a:latin typeface="Bookman Old Style" panose="02050604050505020204" pitchFamily="18" charset="0"/>
              </a:rPr>
              <a:t>затвердження</a:t>
            </a:r>
            <a:r>
              <a:rPr lang="ru-RU" sz="1600" dirty="0" smtClean="0">
                <a:latin typeface="Bookman Old Style" panose="02050604050505020204" pitchFamily="18" charset="0"/>
              </a:rPr>
              <a:t> </a:t>
            </a:r>
            <a:r>
              <a:rPr lang="ru-RU" sz="1600" b="1" dirty="0" smtClean="0">
                <a:latin typeface="Bookman Old Style" panose="02050604050505020204" pitchFamily="18" charset="0"/>
              </a:rPr>
              <a:t>Типового договору про </a:t>
            </a:r>
            <a:r>
              <a:rPr lang="ru-RU" sz="1600" b="1" dirty="0" err="1" smtClean="0">
                <a:latin typeface="Bookman Old Style" panose="02050604050505020204" pitchFamily="18" charset="0"/>
              </a:rPr>
              <a:t>реструктуризацію</a:t>
            </a:r>
            <a:r>
              <a:rPr lang="ru-RU" sz="1600" b="1" dirty="0" smtClean="0">
                <a:latin typeface="Bookman Old Style" panose="02050604050505020204" pitchFamily="18" charset="0"/>
              </a:rPr>
              <a:t> </a:t>
            </a:r>
            <a:r>
              <a:rPr lang="ru-RU" sz="1600" b="1" dirty="0" err="1" smtClean="0">
                <a:latin typeface="Bookman Old Style" panose="02050604050505020204" pitchFamily="18" charset="0"/>
              </a:rPr>
              <a:t>заборгованості</a:t>
            </a:r>
            <a:r>
              <a:rPr lang="ru-RU" sz="1600" b="1" dirty="0" smtClean="0">
                <a:latin typeface="Bookman Old Style" panose="02050604050505020204" pitchFamily="18" charset="0"/>
              </a:rPr>
              <a:t> за </a:t>
            </a:r>
            <a:r>
              <a:rPr lang="ru-RU" sz="1600" b="1" dirty="0" err="1" smtClean="0">
                <a:latin typeface="Bookman Old Style" panose="02050604050505020204" pitchFamily="18" charset="0"/>
              </a:rPr>
              <a:t>спожитий</a:t>
            </a:r>
            <a:r>
              <a:rPr lang="ru-RU" sz="1600" b="1" dirty="0" smtClean="0">
                <a:latin typeface="Bookman Old Style" panose="02050604050505020204" pitchFamily="18" charset="0"/>
              </a:rPr>
              <a:t> </a:t>
            </a:r>
            <a:r>
              <a:rPr lang="ru-RU" sz="1600" b="1" dirty="0" err="1" smtClean="0">
                <a:latin typeface="Bookman Old Style" panose="02050604050505020204" pitchFamily="18" charset="0"/>
              </a:rPr>
              <a:t>природний</a:t>
            </a:r>
            <a:r>
              <a:rPr lang="ru-RU" sz="1600" b="1" dirty="0" smtClean="0">
                <a:latin typeface="Bookman Old Style" panose="02050604050505020204" pitchFamily="18" charset="0"/>
              </a:rPr>
              <a:t> газ</a:t>
            </a:r>
            <a:r>
              <a:rPr lang="ru-RU" sz="1600" dirty="0" smtClean="0">
                <a:latin typeface="Bookman Old Style" panose="02050604050505020204" pitchFamily="18" charset="0"/>
              </a:rPr>
              <a:t>»</a:t>
            </a:r>
          </a:p>
          <a:p>
            <a:pPr indent="355600" algn="just">
              <a:spcBef>
                <a:spcPts val="1200"/>
              </a:spcBef>
              <a:buFont typeface="+mj-lt"/>
              <a:buAutoNum type="arabicPeriod"/>
            </a:pPr>
            <a:r>
              <a:rPr lang="ru-RU" sz="1600" dirty="0" smtClean="0">
                <a:latin typeface="Bookman Old Style" panose="02050604050505020204" pitchFamily="18" charset="0"/>
              </a:rPr>
              <a:t>Наказ Мінрегіону </a:t>
            </a:r>
            <a:r>
              <a:rPr lang="ru-RU" sz="1600" dirty="0" err="1" smtClean="0">
                <a:latin typeface="Bookman Old Style" panose="02050604050505020204" pitchFamily="18" charset="0"/>
              </a:rPr>
              <a:t>від</a:t>
            </a:r>
            <a:r>
              <a:rPr lang="ru-RU" sz="1600" dirty="0" smtClean="0">
                <a:latin typeface="Bookman Old Style" panose="02050604050505020204" pitchFamily="18" charset="0"/>
              </a:rPr>
              <a:t> </a:t>
            </a:r>
            <a:r>
              <a:rPr lang="ru-RU" sz="1600" b="1" dirty="0" smtClean="0">
                <a:latin typeface="Bookman Old Style" panose="02050604050505020204" pitchFamily="18" charset="0"/>
              </a:rPr>
              <a:t>15.03.2017 № 53 </a:t>
            </a:r>
            <a:r>
              <a:rPr lang="ru-RU" sz="1600" dirty="0" smtClean="0">
                <a:latin typeface="Bookman Old Style" panose="02050604050505020204" pitchFamily="18" charset="0"/>
              </a:rPr>
              <a:t>«</a:t>
            </a:r>
            <a:r>
              <a:rPr lang="uk-UA" sz="1600" dirty="0">
                <a:latin typeface="Bookman Old Style" panose="02050604050505020204" pitchFamily="18" charset="0"/>
              </a:rPr>
              <a:t>Про затвердження </a:t>
            </a:r>
            <a:r>
              <a:rPr lang="uk-UA" sz="1600" b="1" dirty="0">
                <a:latin typeface="Bookman Old Style" panose="02050604050505020204" pitchFamily="18" charset="0"/>
              </a:rPr>
              <a:t>Типового положення про територіальні комісії з питань узгодження заборгованості з різниці в </a:t>
            </a:r>
            <a:r>
              <a:rPr lang="uk-UA" sz="1600" b="1" dirty="0" smtClean="0">
                <a:latin typeface="Bookman Old Style" panose="02050604050505020204" pitchFamily="18" charset="0"/>
              </a:rPr>
              <a:t>тарифах</a:t>
            </a:r>
            <a:r>
              <a:rPr lang="uk-UA" sz="1600" i="1" dirty="0" smtClean="0">
                <a:latin typeface="Bookman Old Style" panose="02050604050505020204" pitchFamily="18" charset="0"/>
              </a:rPr>
              <a:t>» (зареєстрований в Міністерстві юстиції України 13.04.2017 за № 496/30364).</a:t>
            </a:r>
          </a:p>
          <a:p>
            <a:pPr indent="355600" algn="just">
              <a:spcBef>
                <a:spcPts val="1200"/>
              </a:spcBef>
            </a:pPr>
            <a:r>
              <a:rPr lang="uk-UA" sz="1600" dirty="0" smtClean="0">
                <a:latin typeface="Bookman Old Style" panose="02050604050505020204" pitchFamily="18" charset="0"/>
              </a:rPr>
              <a:t>Крім того Урядом </a:t>
            </a:r>
            <a:r>
              <a:rPr lang="uk-UA" sz="1600" b="1" dirty="0" smtClean="0">
                <a:latin typeface="Bookman Old Style" panose="02050604050505020204" pitchFamily="18" charset="0"/>
              </a:rPr>
              <a:t>прийнято</a:t>
            </a:r>
            <a:r>
              <a:rPr lang="uk-UA" sz="1600" dirty="0" smtClean="0">
                <a:latin typeface="Bookman Old Style" panose="02050604050505020204" pitchFamily="18" charset="0"/>
              </a:rPr>
              <a:t> </a:t>
            </a:r>
            <a:r>
              <a:rPr lang="uk-UA" sz="1600" b="1" dirty="0" smtClean="0">
                <a:latin typeface="Bookman Old Style" panose="02050604050505020204" pitchFamily="18" charset="0"/>
              </a:rPr>
              <a:t>постанову Кабінету Міністрів України </a:t>
            </a:r>
            <a:r>
              <a:rPr lang="uk-UA" sz="1600" dirty="0" smtClean="0">
                <a:latin typeface="Bookman Old Style" panose="02050604050505020204" pitchFamily="18" charset="0"/>
              </a:rPr>
              <a:t>від </a:t>
            </a:r>
            <a:r>
              <a:rPr lang="uk-UA" sz="1600" b="1" dirty="0" smtClean="0">
                <a:latin typeface="Bookman Old Style" panose="02050604050505020204" pitchFamily="18" charset="0"/>
              </a:rPr>
              <a:t>1</a:t>
            </a:r>
            <a:r>
              <a:rPr lang="ru-RU" sz="1600" b="1" dirty="0" smtClean="0">
                <a:latin typeface="Bookman Old Style" panose="02050604050505020204" pitchFamily="18" charset="0"/>
              </a:rPr>
              <a:t>8.05.2017 </a:t>
            </a:r>
            <a:br>
              <a:rPr lang="ru-RU" sz="1600" b="1" dirty="0" smtClean="0">
                <a:latin typeface="Bookman Old Style" panose="02050604050505020204" pitchFamily="18" charset="0"/>
              </a:rPr>
            </a:br>
            <a:r>
              <a:rPr lang="ru-RU" sz="1600" b="1" dirty="0" smtClean="0">
                <a:latin typeface="Bookman Old Style" panose="02050604050505020204" pitchFamily="18" charset="0"/>
              </a:rPr>
              <a:t>N 332 </a:t>
            </a:r>
            <a:r>
              <a:rPr lang="uk-UA" sz="1400" dirty="0" smtClean="0">
                <a:latin typeface="Bookman Old Style" panose="02050604050505020204" pitchFamily="18" charset="0"/>
              </a:rPr>
              <a:t>«</a:t>
            </a:r>
            <a:r>
              <a:rPr lang="uk-UA" sz="1400" b="1" dirty="0" smtClean="0">
                <a:latin typeface="Bookman Old Style" panose="02050604050505020204" pitchFamily="18" charset="0"/>
              </a:rPr>
              <a:t>Про затвердження Порядку та умов надання у 2017 році субвенції з державного бюджету місцевим бюджетам на погашення різниці </a:t>
            </a:r>
            <a:r>
              <a:rPr lang="uk-UA" sz="1400" dirty="0" smtClean="0">
                <a:latin typeface="Bookman Old Style" panose="02050604050505020204" pitchFamily="18" charset="0"/>
              </a:rPr>
              <a:t>між фактичною вартістю теплової енергії, послуг з централізованого опалення, постачання гарячої води, централізованого водопостачання та водовідведення, постачання холодної води та водовідведення (з використанням внутрішньобудинкових систем), що вироблялися, транспортувалися та постачалися населенню та/або іншим підприємствам теплопостачання, централізованого питного водопостачання та водовідведення, які надають населенню такі послуги, та тарифами, що затверджувалися та/або погоджувалися органами державної влади чи місцевого самоврядування».</a:t>
            </a:r>
            <a:endParaRPr lang="uk-UA" sz="1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2572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'єкт 14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2795935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0962" name="think-cell Slide" r:id="rId26" imgW="216" imgH="216" progId="TCLayout.ActiveDocument.1">
              <p:embed/>
            </p:oleObj>
          </a:graphicData>
        </a:graphic>
      </p:graphicFrame>
      <p:sp>
        <p:nvSpPr>
          <p:cNvPr id="9" name="Прямокутник 8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1400" dirty="0">
              <a:latin typeface="Arial"/>
              <a:ea typeface="ＭＳ Ｐゴシック"/>
              <a:sym typeface="Arial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1029775" y="332656"/>
            <a:ext cx="8461295" cy="510015"/>
          </a:xfrm>
          <a:prstGeom prst="rect">
            <a:avLst/>
          </a:prstGeom>
          <a:ln>
            <a:noFill/>
          </a:ln>
        </p:spPr>
        <p:txBody>
          <a:bodyPr vert="horz" lIns="89260" tIns="44633" rIns="89260" bIns="44633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Aft>
                <a:spcPct val="0"/>
              </a:spcAft>
              <a:buNone/>
              <a:tabLst>
                <a:tab pos="879279" algn="l"/>
              </a:tabLst>
            </a:pPr>
            <a:r>
              <a:rPr lang="uk-UA" sz="2400" b="1" dirty="0" smtClean="0">
                <a:solidFill>
                  <a:srgbClr val="000000"/>
                </a:solidFill>
              </a:rPr>
              <a:t>Стан реалізації Закону 1730</a:t>
            </a:r>
            <a:endParaRPr lang="uk-UA" sz="2400" b="1" dirty="0">
              <a:solidFill>
                <a:srgbClr val="000000"/>
              </a:solidFill>
            </a:endParaRPr>
          </a:p>
        </p:txBody>
      </p:sp>
      <p:pic>
        <p:nvPicPr>
          <p:cNvPr id="5" name="Изображение 1" descr="minregion_logo_concept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433" y="191423"/>
            <a:ext cx="675907" cy="831885"/>
          </a:xfrm>
          <a:prstGeom prst="rect">
            <a:avLst/>
          </a:prstGeom>
        </p:spPr>
      </p:pic>
      <p:sp>
        <p:nvSpPr>
          <p:cNvPr id="6" name="Прямоугольник 2"/>
          <p:cNvSpPr/>
          <p:nvPr>
            <p:custDataLst>
              <p:tags r:id="rId5"/>
            </p:custDataLst>
          </p:nvPr>
        </p:nvSpPr>
        <p:spPr>
          <a:xfrm flipV="1">
            <a:off x="421596" y="1079025"/>
            <a:ext cx="9067908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" name="Пряма сполучна лінія 1"/>
          <p:cNvCxnSpPr/>
          <p:nvPr>
            <p:custDataLst>
              <p:tags r:id="rId6"/>
            </p:custDataLst>
          </p:nvPr>
        </p:nvCxnSpPr>
        <p:spPr bwMode="auto">
          <a:xfrm>
            <a:off x="1579563" y="2636838"/>
            <a:ext cx="217488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 сполучна лінія 2"/>
          <p:cNvCxnSpPr/>
          <p:nvPr>
            <p:custDataLst>
              <p:tags r:id="rId7"/>
            </p:custDataLst>
          </p:nvPr>
        </p:nvCxnSpPr>
        <p:spPr bwMode="auto">
          <a:xfrm>
            <a:off x="2887663" y="3543300"/>
            <a:ext cx="217488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Chart 3"/>
          <p:cNvGraphicFramePr/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xmlns="" val="1332244811"/>
              </p:ext>
            </p:extLst>
          </p:nvPr>
        </p:nvGraphicFramePr>
        <p:xfrm>
          <a:off x="298450" y="2554288"/>
          <a:ext cx="4089400" cy="127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sp>
        <p:nvSpPr>
          <p:cNvPr id="8" name="Прямокутник 7"/>
          <p:cNvSpPr/>
          <p:nvPr>
            <p:custDataLst>
              <p:tags r:id="rId9"/>
            </p:custDataLst>
          </p:nvPr>
        </p:nvSpPr>
        <p:spPr bwMode="auto">
          <a:xfrm>
            <a:off x="668338" y="3806825"/>
            <a:ext cx="731838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/>
            <a:fld id="{CADAC7F8-A9FF-4D11-8A9F-6F2EECEB56A4}" type="datetime'ВСЬ''''''''''О''''''''''''''''''''''''''''''ГО'''''''''''">
              <a:rPr lang="en-US" sz="1400">
                <a:solidFill>
                  <a:schemeClr val="tx1"/>
                </a:solidFill>
                <a:ea typeface="ＭＳ Ｐゴシック"/>
              </a:rPr>
              <a:pPr algn="ctr"/>
              <a:t>ВСЬОГО</a:t>
            </a:fld>
            <a:endParaRPr lang="uk-UA" sz="1400">
              <a:solidFill>
                <a:schemeClr val="tx1"/>
              </a:solidFill>
              <a:latin typeface="Arial"/>
              <a:ea typeface="ＭＳ Ｐゴシック"/>
              <a:sym typeface="Arial"/>
            </a:endParaRPr>
          </a:p>
        </p:txBody>
      </p:sp>
      <p:sp>
        <p:nvSpPr>
          <p:cNvPr id="13" name="Прямокутник 12"/>
          <p:cNvSpPr/>
          <p:nvPr>
            <p:custDataLst>
              <p:tags r:id="rId10"/>
            </p:custDataLst>
          </p:nvPr>
        </p:nvSpPr>
        <p:spPr bwMode="gray">
          <a:xfrm>
            <a:off x="885825" y="2979738"/>
            <a:ext cx="296863" cy="42545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/>
          <a:lstStyle/>
          <a:p>
            <a:pPr algn="ctr"/>
            <a:fld id="{90BB8FA3-FDD5-425B-85D9-C657E90CF347}" type="datetime'''''8'''',''''''''''''''''''''''''''''''''7'''''''''''''''''">
              <a:rPr lang="en-US" altLang="en-US" sz="1400" smtClean="0">
                <a:solidFill>
                  <a:schemeClr val="bg1"/>
                </a:solidFill>
                <a:ea typeface="ＭＳ Ｐゴシック"/>
              </a:rPr>
              <a:pPr algn="ctr"/>
              <a:t>8,7</a:t>
            </a:fld>
            <a:r>
              <a:rPr lang="en-US" sz="1400" dirty="0" smtClean="0">
                <a:solidFill>
                  <a:schemeClr val="bg1"/>
                </a:solidFill>
                <a:ea typeface="ＭＳ Ｐゴシック"/>
              </a:rPr>
              <a:t/>
            </a:r>
            <a:br>
              <a:rPr lang="en-US" sz="1400" dirty="0" smtClean="0">
                <a:solidFill>
                  <a:schemeClr val="bg1"/>
                </a:solidFill>
                <a:ea typeface="ＭＳ Ｐゴシック"/>
              </a:rPr>
            </a:br>
            <a:endParaRPr lang="uk-UA" sz="1400" dirty="0">
              <a:solidFill>
                <a:schemeClr val="bg1"/>
              </a:solidFill>
              <a:latin typeface="Arial"/>
              <a:ea typeface="ＭＳ Ｐゴシック"/>
              <a:sym typeface="Arial"/>
            </a:endParaRPr>
          </a:p>
        </p:txBody>
      </p:sp>
      <p:sp>
        <p:nvSpPr>
          <p:cNvPr id="10" name="Прямокутник 9"/>
          <p:cNvSpPr/>
          <p:nvPr>
            <p:custDataLst>
              <p:tags r:id="rId11"/>
            </p:custDataLst>
          </p:nvPr>
        </p:nvSpPr>
        <p:spPr bwMode="auto">
          <a:xfrm>
            <a:off x="2170113" y="3806825"/>
            <a:ext cx="342900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/>
            <a:fld id="{9BF598AD-D652-4FA4-8A8B-3113960FA4F1}" type="datetime'''''''''''''''''''''Т''''''''''''''''''''''''''КЕ'''''">
              <a:rPr lang="en-US" sz="1400">
                <a:solidFill>
                  <a:schemeClr val="tx1"/>
                </a:solidFill>
                <a:ea typeface="ＭＳ Ｐゴシック"/>
              </a:rPr>
              <a:pPr algn="ctr"/>
              <a:t>ТКЕ</a:t>
            </a:fld>
            <a:endParaRPr lang="uk-UA" sz="1400">
              <a:solidFill>
                <a:schemeClr val="tx1"/>
              </a:solidFill>
              <a:latin typeface="Arial"/>
              <a:ea typeface="ＭＳ Ｐゴシック"/>
              <a:sym typeface="Arial"/>
            </a:endParaRPr>
          </a:p>
        </p:txBody>
      </p:sp>
      <p:sp>
        <p:nvSpPr>
          <p:cNvPr id="11" name="Прямокутник 10"/>
          <p:cNvSpPr/>
          <p:nvPr>
            <p:custDataLst>
              <p:tags r:id="rId12"/>
            </p:custDataLst>
          </p:nvPr>
        </p:nvSpPr>
        <p:spPr bwMode="auto">
          <a:xfrm>
            <a:off x="3484563" y="3806825"/>
            <a:ext cx="331788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/>
            <a:fld id="{4A45FA2B-A677-4783-A8A5-DBA38E16F9AA}" type="datetime'''''''''В''''''''''''''''''''К''''Г'''''">
              <a:rPr lang="en-US" sz="1400">
                <a:solidFill>
                  <a:schemeClr val="tx1"/>
                </a:solidFill>
                <a:ea typeface="ＭＳ Ｐゴシック"/>
              </a:rPr>
              <a:pPr algn="ctr"/>
              <a:t>ВКГ</a:t>
            </a:fld>
            <a:endParaRPr lang="uk-UA" sz="1400">
              <a:solidFill>
                <a:schemeClr val="tx1"/>
              </a:solidFill>
              <a:latin typeface="Arial"/>
              <a:ea typeface="ＭＳ Ｐゴシック"/>
              <a:sym typeface="Arial"/>
            </a:endParaRPr>
          </a:p>
        </p:txBody>
      </p:sp>
      <p:sp>
        <p:nvSpPr>
          <p:cNvPr id="23" name="TextBox 22"/>
          <p:cNvSpPr txBox="1"/>
          <p:nvPr>
            <p:custDataLst>
              <p:tags r:id="rId13"/>
            </p:custDataLst>
          </p:nvPr>
        </p:nvSpPr>
        <p:spPr>
          <a:xfrm>
            <a:off x="164468" y="1268760"/>
            <a:ext cx="9685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Станом на </a:t>
            </a:r>
            <a:r>
              <a:rPr lang="ru-RU" sz="1200" b="1" dirty="0" smtClean="0">
                <a:solidFill>
                  <a:srgbClr val="FF0000"/>
                </a:solidFill>
              </a:rPr>
              <a:t>06.11.</a:t>
            </a:r>
            <a:r>
              <a:rPr lang="uk-UA" sz="1200" b="1" dirty="0" smtClean="0">
                <a:solidFill>
                  <a:srgbClr val="FF0000"/>
                </a:solidFill>
              </a:rPr>
              <a:t>2017 </a:t>
            </a:r>
            <a:r>
              <a:rPr lang="uk-UA" sz="1200" dirty="0" smtClean="0"/>
              <a:t>Мінрегіоном отримано заяви від </a:t>
            </a:r>
            <a:r>
              <a:rPr lang="en-US" sz="1200" dirty="0" smtClean="0"/>
              <a:t>22</a:t>
            </a:r>
            <a:r>
              <a:rPr lang="uk-UA" sz="1200" dirty="0" smtClean="0"/>
              <a:t>4 підприємств, з яких опрацьовано та </a:t>
            </a:r>
            <a:r>
              <a:rPr lang="uk-UA" sz="1200" b="1" dirty="0" smtClean="0"/>
              <a:t>прийнято рішення про включення у </a:t>
            </a:r>
            <a:r>
              <a:rPr lang="uk-UA" sz="1200" b="1" dirty="0"/>
              <a:t>Реєстр </a:t>
            </a:r>
            <a:r>
              <a:rPr lang="uk-UA" sz="1200" b="1" dirty="0" smtClean="0"/>
              <a:t>185 підприємств</a:t>
            </a:r>
            <a:r>
              <a:rPr lang="uk-UA" sz="1200" dirty="0" smtClean="0"/>
              <a:t> (</a:t>
            </a:r>
            <a:r>
              <a:rPr lang="uk-UA" sz="1200" b="1" dirty="0" smtClean="0"/>
              <a:t>1</a:t>
            </a:r>
            <a:r>
              <a:rPr lang="uk-UA" sz="1200" b="1" dirty="0"/>
              <a:t>6</a:t>
            </a:r>
            <a:r>
              <a:rPr lang="en-US" sz="1200" b="1" dirty="0" smtClean="0"/>
              <a:t>7</a:t>
            </a:r>
            <a:r>
              <a:rPr lang="uk-UA" sz="1200" b="1" dirty="0" smtClean="0"/>
              <a:t> – ТКЕ, та 18 – ВКГ</a:t>
            </a:r>
            <a:r>
              <a:rPr lang="uk-UA" sz="1200" dirty="0" smtClean="0"/>
              <a:t>), в процесі включення 7 підприємств та 32 заяви знаходяться у стадії розгляду</a:t>
            </a:r>
            <a:endParaRPr lang="uk-UA" sz="1200" dirty="0"/>
          </a:p>
        </p:txBody>
      </p:sp>
      <p:sp>
        <p:nvSpPr>
          <p:cNvPr id="24" name="TextBox 23"/>
          <p:cNvSpPr txBox="1"/>
          <p:nvPr>
            <p:custDataLst>
              <p:tags r:id="rId14"/>
            </p:custDataLst>
          </p:nvPr>
        </p:nvSpPr>
        <p:spPr>
          <a:xfrm>
            <a:off x="92460" y="2092786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b="1" dirty="0"/>
              <a:t>Загальний обсяг кредиторської заборгованості, що підлягає реструктуризації по підприємствах включених до </a:t>
            </a:r>
            <a:r>
              <a:rPr lang="uk-UA" sz="1000" b="1" dirty="0" smtClean="0"/>
              <a:t>реєстру, млрд грн</a:t>
            </a:r>
            <a:endParaRPr lang="uk-UA" sz="1000" b="1" dirty="0"/>
          </a:p>
        </p:txBody>
      </p:sp>
      <p:sp>
        <p:nvSpPr>
          <p:cNvPr id="29" name="TextBox 28"/>
          <p:cNvSpPr txBox="1"/>
          <p:nvPr>
            <p:custDataLst>
              <p:tags r:id="rId15"/>
            </p:custDataLst>
          </p:nvPr>
        </p:nvSpPr>
        <p:spPr>
          <a:xfrm>
            <a:off x="92197" y="4332288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b="1" dirty="0"/>
              <a:t>Сума пені, штрафних і фінансових санкцій, що підлягає списанню згідно Закону 1730 по підприємствах включених до реєстру</a:t>
            </a:r>
            <a:r>
              <a:rPr lang="uk-UA" sz="1000" b="1" dirty="0" smtClean="0"/>
              <a:t>, млрд грн</a:t>
            </a:r>
            <a:endParaRPr lang="uk-UA" sz="1000" b="1" dirty="0"/>
          </a:p>
        </p:txBody>
      </p:sp>
      <p:cxnSp>
        <p:nvCxnSpPr>
          <p:cNvPr id="14" name="Пряма сполучна лінія 13"/>
          <p:cNvCxnSpPr/>
          <p:nvPr>
            <p:custDataLst>
              <p:tags r:id="rId16"/>
            </p:custDataLst>
          </p:nvPr>
        </p:nvCxnSpPr>
        <p:spPr bwMode="auto">
          <a:xfrm>
            <a:off x="1506538" y="4913313"/>
            <a:ext cx="217488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>
            <p:custDataLst>
              <p:tags r:id="rId17"/>
            </p:custDataLst>
          </p:nvPr>
        </p:nvCxnSpPr>
        <p:spPr bwMode="auto">
          <a:xfrm>
            <a:off x="2814638" y="5989638"/>
            <a:ext cx="217488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Chart 3"/>
          <p:cNvGraphicFramePr/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xmlns="" val="2633007975"/>
              </p:ext>
            </p:extLst>
          </p:nvPr>
        </p:nvGraphicFramePr>
        <p:xfrm>
          <a:off x="225425" y="4830763"/>
          <a:ext cx="4089400" cy="138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sp>
        <p:nvSpPr>
          <p:cNvPr id="33" name="Прямокутник 32"/>
          <p:cNvSpPr/>
          <p:nvPr>
            <p:custDataLst>
              <p:tags r:id="rId19"/>
            </p:custDataLst>
          </p:nvPr>
        </p:nvSpPr>
        <p:spPr bwMode="auto">
          <a:xfrm>
            <a:off x="3411538" y="6226175"/>
            <a:ext cx="331788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/>
            <a:fld id="{F957C77A-7A46-49D7-A8A2-EA09554AC23A}" type="datetime'''''''''В''К''''''''''''''''''Г'''''">
              <a:rPr lang="en-US" sz="1400">
                <a:solidFill>
                  <a:schemeClr val="tx1"/>
                </a:solidFill>
                <a:ea typeface="ＭＳ Ｐゴシック"/>
              </a:rPr>
              <a:pPr algn="ctr"/>
              <a:t>ВКГ</a:t>
            </a:fld>
            <a:endParaRPr lang="uk-UA" sz="1400">
              <a:solidFill>
                <a:schemeClr val="tx1"/>
              </a:solidFill>
              <a:latin typeface="Arial"/>
              <a:ea typeface="ＭＳ Ｐゴシック"/>
              <a:sym typeface="Arial"/>
            </a:endParaRPr>
          </a:p>
        </p:txBody>
      </p:sp>
      <p:sp>
        <p:nvSpPr>
          <p:cNvPr id="34" name="Прямокутник 33"/>
          <p:cNvSpPr/>
          <p:nvPr>
            <p:custDataLst>
              <p:tags r:id="rId20"/>
            </p:custDataLst>
          </p:nvPr>
        </p:nvSpPr>
        <p:spPr bwMode="auto">
          <a:xfrm>
            <a:off x="2097088" y="6226175"/>
            <a:ext cx="342900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/>
            <a:fld id="{6AF12DE7-0129-4B97-8133-19FA8675CFA8}" type="datetime'''''''''''''''''''ТК''''''''''Е'''''''''''''">
              <a:rPr lang="en-US" sz="1400">
                <a:solidFill>
                  <a:schemeClr val="tx1"/>
                </a:solidFill>
                <a:ea typeface="ＭＳ Ｐゴシック"/>
              </a:rPr>
              <a:pPr algn="ctr"/>
              <a:t>ТКЕ</a:t>
            </a:fld>
            <a:endParaRPr lang="uk-UA" sz="1400">
              <a:solidFill>
                <a:schemeClr val="tx1"/>
              </a:solidFill>
              <a:latin typeface="Arial"/>
              <a:ea typeface="ＭＳ Ｐゴシック"/>
              <a:sym typeface="Arial"/>
            </a:endParaRPr>
          </a:p>
        </p:txBody>
      </p:sp>
      <p:sp>
        <p:nvSpPr>
          <p:cNvPr id="18" name="Прямокутник 17"/>
          <p:cNvSpPr/>
          <p:nvPr>
            <p:custDataLst>
              <p:tags r:id="rId21"/>
            </p:custDataLst>
          </p:nvPr>
        </p:nvSpPr>
        <p:spPr bwMode="gray">
          <a:xfrm>
            <a:off x="812800" y="5310188"/>
            <a:ext cx="296863" cy="42545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/>
          <a:lstStyle/>
          <a:p>
            <a:pPr algn="ctr"/>
            <a:fld id="{9753D06B-3276-499A-83E9-9E1F2ABE456C}" type="datetime'''''''''''''''6,''''''0'''''''''">
              <a:rPr lang="en-US" altLang="en-US" sz="1400" smtClean="0">
                <a:solidFill>
                  <a:schemeClr val="bg1"/>
                </a:solidFill>
                <a:ea typeface="ＭＳ Ｐゴシック"/>
              </a:rPr>
              <a:pPr algn="ctr"/>
              <a:t>6,0</a:t>
            </a:fld>
            <a:r>
              <a:rPr lang="en-US" sz="1400" dirty="0" smtClean="0">
                <a:solidFill>
                  <a:schemeClr val="bg1"/>
                </a:solidFill>
                <a:ea typeface="ＭＳ Ｐゴシック"/>
              </a:rPr>
              <a:t/>
            </a:r>
            <a:br>
              <a:rPr lang="en-US" sz="1400" dirty="0" smtClean="0">
                <a:solidFill>
                  <a:schemeClr val="bg1"/>
                </a:solidFill>
                <a:ea typeface="ＭＳ Ｐゴシック"/>
              </a:rPr>
            </a:br>
            <a:endParaRPr lang="uk-UA" sz="1400" dirty="0">
              <a:solidFill>
                <a:schemeClr val="bg1"/>
              </a:solidFill>
              <a:latin typeface="Arial"/>
              <a:ea typeface="ＭＳ Ｐゴシック"/>
              <a:sym typeface="Arial"/>
            </a:endParaRPr>
          </a:p>
        </p:txBody>
      </p:sp>
      <p:sp>
        <p:nvSpPr>
          <p:cNvPr id="35" name="Прямокутник 34"/>
          <p:cNvSpPr/>
          <p:nvPr>
            <p:custDataLst>
              <p:tags r:id="rId22"/>
            </p:custDataLst>
          </p:nvPr>
        </p:nvSpPr>
        <p:spPr bwMode="auto">
          <a:xfrm>
            <a:off x="595313" y="6226175"/>
            <a:ext cx="731838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/>
            <a:fld id="{7B20719E-817D-460E-87B7-ABE520E839D1}" type="datetime'В''''''С''Ь''О''''''''''''''''''''''''''Г''''''''''О'">
              <a:rPr lang="en-US" sz="1400">
                <a:solidFill>
                  <a:schemeClr val="tx1"/>
                </a:solidFill>
                <a:ea typeface="ＭＳ Ｐゴシック"/>
              </a:rPr>
              <a:pPr algn="ctr"/>
              <a:t>ВСЬОГО</a:t>
            </a:fld>
            <a:endParaRPr lang="uk-UA" sz="1400">
              <a:solidFill>
                <a:schemeClr val="tx1"/>
              </a:solidFill>
              <a:latin typeface="Arial"/>
              <a:ea typeface="ＭＳ Ｐゴシック"/>
              <a:sym typeface="Arial"/>
            </a:endParaRPr>
          </a:p>
        </p:txBody>
      </p:sp>
      <p:sp>
        <p:nvSpPr>
          <p:cNvPr id="17" name="Прямокутник 16"/>
          <p:cNvSpPr/>
          <p:nvPr>
            <p:custDataLst>
              <p:tags r:id="rId23"/>
            </p:custDataLst>
          </p:nvPr>
        </p:nvSpPr>
        <p:spPr bwMode="gray">
          <a:xfrm>
            <a:off x="3429000" y="5954713"/>
            <a:ext cx="296863" cy="212725"/>
          </a:xfrm>
          <a:prstGeom prst="rect">
            <a:avLst/>
          </a:prstGeom>
          <a:solidFill>
            <a:srgbClr val="C3CFE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/>
          <a:lstStyle/>
          <a:p>
            <a:pPr algn="ctr"/>
            <a:fld id="{24B0BA3D-C94B-4001-B85F-4E1D0930DAB2}" type="datetime'0'''''''''''',''''7'''''''''''">
              <a:rPr lang="en-US" sz="1400">
                <a:solidFill>
                  <a:schemeClr val="tx1"/>
                </a:solidFill>
                <a:ea typeface="ＭＳ Ｐゴシック"/>
              </a:rPr>
              <a:pPr algn="ctr"/>
              <a:t>0,7</a:t>
            </a:fld>
            <a:endParaRPr lang="uk-UA" sz="1400">
              <a:solidFill>
                <a:schemeClr val="tx1"/>
              </a:solidFill>
              <a:latin typeface="Arial"/>
              <a:ea typeface="ＭＳ Ｐゴシック"/>
              <a:sym typeface="Arial"/>
            </a:endParaRPr>
          </a:p>
        </p:txBody>
      </p:sp>
      <p:sp>
        <p:nvSpPr>
          <p:cNvPr id="48" name="TextBox 47"/>
          <p:cNvSpPr txBox="1"/>
          <p:nvPr>
            <p:custDataLst>
              <p:tags r:id="rId24"/>
            </p:custDataLst>
          </p:nvPr>
        </p:nvSpPr>
        <p:spPr>
          <a:xfrm>
            <a:off x="4953390" y="1802684"/>
            <a:ext cx="46805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950" b="1" dirty="0" smtClean="0"/>
              <a:t>Інформація, щодо </a:t>
            </a:r>
            <a:r>
              <a:rPr lang="uk-UA" sz="950" b="1" dirty="0"/>
              <a:t>звернень до  </a:t>
            </a:r>
            <a:r>
              <a:rPr lang="uk-UA" sz="950" b="1" dirty="0" smtClean="0"/>
              <a:t>НАК </a:t>
            </a:r>
            <a:r>
              <a:rPr lang="uk-UA" sz="950" b="1" dirty="0"/>
              <a:t>«Нафтогаз України</a:t>
            </a:r>
            <a:r>
              <a:rPr lang="uk-UA" sz="950" b="1" dirty="0" smtClean="0"/>
              <a:t>» стосовно реструктуризації </a:t>
            </a:r>
            <a:r>
              <a:rPr lang="uk-UA" sz="950" b="1" dirty="0"/>
              <a:t>заборгованості та списання пені, штрафних і фінансових </a:t>
            </a:r>
            <a:r>
              <a:rPr lang="uk-UA" sz="950" b="1" dirty="0" smtClean="0"/>
              <a:t>санкцій,  поданих теплопостачальними і </a:t>
            </a:r>
            <a:r>
              <a:rPr lang="uk-UA" sz="950" b="1" dirty="0" err="1" smtClean="0"/>
              <a:t>теплогенеруючими</a:t>
            </a:r>
            <a:r>
              <a:rPr lang="uk-UA" sz="950" b="1" dirty="0" smtClean="0"/>
              <a:t> організаціями, включеними до Реєстру відповідно до Закону 1730</a:t>
            </a:r>
            <a:endParaRPr lang="uk-UA" sz="950" b="1" dirty="0"/>
          </a:p>
        </p:txBody>
      </p:sp>
      <p:graphicFrame>
        <p:nvGraphicFramePr>
          <p:cNvPr id="19" name="Таблиця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0085680"/>
              </p:ext>
            </p:extLst>
          </p:nvPr>
        </p:nvGraphicFramePr>
        <p:xfrm>
          <a:off x="5087190" y="2615769"/>
          <a:ext cx="4690347" cy="414994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413982"/>
                <a:gridCol w="711287"/>
                <a:gridCol w="855026"/>
                <a:gridCol w="855026"/>
                <a:gridCol w="855026"/>
              </a:tblGrid>
              <a:tr h="417599"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1" u="none" strike="noStrike" dirty="0" smtClean="0">
                          <a:effectLst/>
                        </a:rPr>
                        <a:t>Регіон</a:t>
                      </a:r>
                      <a:endParaRPr lang="uk-U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err="1">
                          <a:effectLst/>
                        </a:rPr>
                        <a:t>Кількість</a:t>
                      </a:r>
                      <a:r>
                        <a:rPr lang="ru-RU" sz="800" b="1" u="none" strike="noStrike" dirty="0">
                          <a:effectLst/>
                        </a:rPr>
                        <a:t> </a:t>
                      </a:r>
                      <a:r>
                        <a:rPr lang="ru-RU" sz="800" b="1" u="none" strike="noStrike" dirty="0" err="1">
                          <a:effectLst/>
                        </a:rPr>
                        <a:t>підприємств</a:t>
                      </a:r>
                      <a:r>
                        <a:rPr lang="ru-RU" sz="800" b="1" u="none" strike="noStrike" dirty="0">
                          <a:effectLst/>
                        </a:rPr>
                        <a:t> </a:t>
                      </a:r>
                      <a:r>
                        <a:rPr lang="ru-RU" sz="800" b="1" u="none" strike="noStrike" dirty="0" err="1">
                          <a:effectLst/>
                        </a:rPr>
                        <a:t>включених</a:t>
                      </a:r>
                      <a:r>
                        <a:rPr lang="ru-RU" sz="800" b="1" u="none" strike="noStrike" dirty="0">
                          <a:effectLst/>
                        </a:rPr>
                        <a:t> до </a:t>
                      </a:r>
                      <a:r>
                        <a:rPr lang="ru-RU" sz="800" b="1" u="none" strike="noStrike" dirty="0" err="1">
                          <a:effectLst/>
                        </a:rPr>
                        <a:t>Реєстру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err="1">
                          <a:effectLst/>
                        </a:rPr>
                        <a:t>Кількість</a:t>
                      </a:r>
                      <a:r>
                        <a:rPr lang="ru-RU" sz="800" b="1" u="none" strike="noStrike" dirty="0">
                          <a:effectLst/>
                        </a:rPr>
                        <a:t> </a:t>
                      </a:r>
                      <a:r>
                        <a:rPr lang="ru-RU" sz="800" b="1" u="none" strike="noStrike" dirty="0" err="1">
                          <a:effectLst/>
                        </a:rPr>
                        <a:t>підприємств</a:t>
                      </a:r>
                      <a:r>
                        <a:rPr lang="ru-RU" sz="800" b="1" u="none" strike="noStrike" dirty="0">
                          <a:effectLst/>
                        </a:rPr>
                        <a:t>, </a:t>
                      </a:r>
                      <a:r>
                        <a:rPr lang="ru-RU" sz="800" b="1" u="none" strike="noStrike" dirty="0" err="1">
                          <a:effectLst/>
                        </a:rPr>
                        <a:t>що</a:t>
                      </a:r>
                      <a:r>
                        <a:rPr lang="ru-RU" sz="800" b="1" u="none" strike="noStrike" dirty="0">
                          <a:effectLst/>
                        </a:rPr>
                        <a:t> </a:t>
                      </a:r>
                      <a:r>
                        <a:rPr lang="ru-RU" sz="800" b="1" u="none" strike="noStrike" dirty="0" err="1">
                          <a:solidFill>
                            <a:srgbClr val="2919F3"/>
                          </a:solidFill>
                          <a:effectLst/>
                        </a:rPr>
                        <a:t>звернулись</a:t>
                      </a:r>
                      <a:r>
                        <a:rPr lang="ru-RU" sz="800" b="1" u="none" strike="noStrike" dirty="0">
                          <a:solidFill>
                            <a:srgbClr val="2919F3"/>
                          </a:solidFill>
                          <a:effectLst/>
                        </a:rPr>
                        <a:t> до </a:t>
                      </a:r>
                      <a:r>
                        <a:rPr lang="ru-RU" sz="800" b="1" u="none" strike="noStrike" dirty="0" err="1">
                          <a:solidFill>
                            <a:srgbClr val="2919F3"/>
                          </a:solidFill>
                          <a:effectLst/>
                        </a:rPr>
                        <a:t>НАКу</a:t>
                      </a:r>
                      <a:endParaRPr lang="ru-RU" sz="800" b="1" i="0" u="none" strike="noStrike" dirty="0">
                        <a:solidFill>
                          <a:srgbClr val="2919F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1" u="none" strike="noStrike" dirty="0">
                          <a:effectLst/>
                        </a:rPr>
                        <a:t>сума основного боргу</a:t>
                      </a:r>
                      <a:r>
                        <a:rPr lang="uk-UA" sz="800" b="1" u="none" strike="noStrike" dirty="0" smtClean="0">
                          <a:effectLst/>
                        </a:rPr>
                        <a:t>, млн. </a:t>
                      </a:r>
                      <a:r>
                        <a:rPr lang="uk-UA" sz="800" b="1" u="none" strike="noStrike" dirty="0" err="1">
                          <a:effectLst/>
                        </a:rPr>
                        <a:t>грн</a:t>
                      </a:r>
                      <a:endParaRPr lang="uk-U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1" u="none" strike="noStrike" dirty="0">
                          <a:effectLst/>
                        </a:rPr>
                        <a:t>Штраф, </a:t>
                      </a:r>
                      <a:r>
                        <a:rPr lang="uk-UA" sz="800" b="1" u="none" strike="noStrike" dirty="0" smtClean="0">
                          <a:effectLst/>
                        </a:rPr>
                        <a:t>пеня,  млн. </a:t>
                      </a:r>
                      <a:r>
                        <a:rPr lang="uk-UA" sz="800" b="1" u="none" strike="noStrike" dirty="0" err="1" smtClean="0">
                          <a:effectLst/>
                        </a:rPr>
                        <a:t>грн</a:t>
                      </a:r>
                      <a:endParaRPr lang="uk-U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ctr"/>
                </a:tc>
              </a:tr>
              <a:tr h="146160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b="1" u="none" strike="noStrike" dirty="0">
                          <a:effectLst/>
                          <a:latin typeface="Calibri" panose="020F0502020204030204" pitchFamily="34" charset="0"/>
                        </a:rPr>
                        <a:t>Волинська область</a:t>
                      </a:r>
                      <a:endParaRPr lang="uk-U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uk-U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19,76</a:t>
                      </a:r>
                    </a:p>
                  </a:txBody>
                  <a:tcPr marL="9525" marR="9525" marT="9525" marB="0" anchor="b"/>
                </a:tc>
              </a:tr>
              <a:tr h="146160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b="1" u="none" strike="noStrike" dirty="0">
                          <a:effectLst/>
                          <a:latin typeface="Calibri" panose="020F0502020204030204" pitchFamily="34" charset="0"/>
                        </a:rPr>
                        <a:t>Вінницька область</a:t>
                      </a:r>
                      <a:endParaRPr lang="uk-U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uk-U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34,64</a:t>
                      </a:r>
                    </a:p>
                  </a:txBody>
                  <a:tcPr marL="9525" marR="9525" marT="9525" marB="0" anchor="b"/>
                </a:tc>
              </a:tr>
              <a:tr h="146160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b="1" u="none" strike="noStrike" dirty="0">
                          <a:effectLst/>
                          <a:latin typeface="Calibri" panose="020F0502020204030204" pitchFamily="34" charset="0"/>
                        </a:rPr>
                        <a:t>Дніпропетровська область</a:t>
                      </a:r>
                      <a:endParaRPr lang="uk-U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u="none" strike="noStrike" dirty="0" smtClean="0"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uk-U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1 241,31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916,90</a:t>
                      </a:r>
                    </a:p>
                  </a:txBody>
                  <a:tcPr marL="9525" marR="9525" marT="9525" marB="0" anchor="b"/>
                </a:tc>
              </a:tr>
              <a:tr h="146160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b="1" u="none" strike="noStrike">
                          <a:effectLst/>
                          <a:latin typeface="Calibri" panose="020F0502020204030204" pitchFamily="34" charset="0"/>
                        </a:rPr>
                        <a:t>Донецька область</a:t>
                      </a:r>
                      <a:endParaRPr lang="uk-UA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u="none" strike="noStrike" dirty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uk-U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1 476,03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579,46</a:t>
                      </a:r>
                    </a:p>
                  </a:txBody>
                  <a:tcPr marL="9525" marR="9525" marT="9525" marB="0" anchor="b"/>
                </a:tc>
              </a:tr>
              <a:tr h="146160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b="1" u="none" strike="noStrike">
                          <a:effectLst/>
                          <a:latin typeface="Calibri" panose="020F0502020204030204" pitchFamily="34" charset="0"/>
                        </a:rPr>
                        <a:t>Житомирська область</a:t>
                      </a:r>
                      <a:endParaRPr lang="uk-UA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uk-U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190,51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82,66</a:t>
                      </a:r>
                    </a:p>
                  </a:txBody>
                  <a:tcPr marL="9525" marR="9525" marT="9525" marB="0" anchor="b"/>
                </a:tc>
              </a:tr>
              <a:tr h="146160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b="1" u="none" strike="noStrike" dirty="0">
                          <a:effectLst/>
                          <a:latin typeface="Calibri" panose="020F0502020204030204" pitchFamily="34" charset="0"/>
                        </a:rPr>
                        <a:t>Запорізька область</a:t>
                      </a:r>
                      <a:endParaRPr lang="uk-U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uk-U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352,16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204,95</a:t>
                      </a:r>
                    </a:p>
                  </a:txBody>
                  <a:tcPr marL="9525" marR="9525" marT="9525" marB="0" anchor="b"/>
                </a:tc>
              </a:tr>
              <a:tr h="146160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b="1" u="none" strike="noStrike" dirty="0">
                          <a:effectLst/>
                          <a:latin typeface="Calibri" panose="020F0502020204030204" pitchFamily="34" charset="0"/>
                        </a:rPr>
                        <a:t>Івано-Франківська область</a:t>
                      </a:r>
                      <a:endParaRPr lang="uk-U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uk-U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112,95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95,10</a:t>
                      </a:r>
                    </a:p>
                  </a:txBody>
                  <a:tcPr marL="9525" marR="9525" marT="9525" marB="0" anchor="b"/>
                </a:tc>
              </a:tr>
              <a:tr h="146160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b="1" u="none" strike="noStrike" dirty="0">
                          <a:effectLst/>
                          <a:latin typeface="Calibri" panose="020F0502020204030204" pitchFamily="34" charset="0"/>
                        </a:rPr>
                        <a:t>Київська область</a:t>
                      </a:r>
                      <a:endParaRPr lang="uk-U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u="none" strike="noStrike" dirty="0" smtClean="0"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uk-U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233,65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184,85</a:t>
                      </a:r>
                    </a:p>
                  </a:txBody>
                  <a:tcPr marL="9525" marR="9525" marT="9525" marB="0" anchor="b"/>
                </a:tc>
              </a:tr>
              <a:tr h="146160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b="1" u="none" strike="noStrike" dirty="0">
                          <a:effectLst/>
                          <a:latin typeface="Calibri" panose="020F0502020204030204" pitchFamily="34" charset="0"/>
                        </a:rPr>
                        <a:t>Кіровоградська область</a:t>
                      </a:r>
                      <a:endParaRPr lang="uk-U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uk-U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176,51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136,16</a:t>
                      </a:r>
                    </a:p>
                  </a:txBody>
                  <a:tcPr marL="9525" marR="9525" marT="9525" marB="0" anchor="b"/>
                </a:tc>
              </a:tr>
              <a:tr h="146160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b="1" u="none" strike="noStrike" dirty="0">
                          <a:effectLst/>
                          <a:latin typeface="Calibri" panose="020F0502020204030204" pitchFamily="34" charset="0"/>
                        </a:rPr>
                        <a:t>Луганська область</a:t>
                      </a:r>
                      <a:endParaRPr lang="uk-U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u="none" strike="noStrike" dirty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uk-U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233,60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130,01</a:t>
                      </a:r>
                    </a:p>
                  </a:txBody>
                  <a:tcPr marL="9525" marR="9525" marT="9525" marB="0" anchor="b"/>
                </a:tc>
              </a:tr>
              <a:tr h="146160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b="1" u="none" strike="noStrike" dirty="0">
                          <a:effectLst/>
                          <a:latin typeface="Calibri" panose="020F0502020204030204" pitchFamily="34" charset="0"/>
                        </a:rPr>
                        <a:t>Львівська область</a:t>
                      </a:r>
                      <a:endParaRPr lang="uk-U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u="none" strike="noStrike" dirty="0"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uk-U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168,42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216,52</a:t>
                      </a:r>
                    </a:p>
                  </a:txBody>
                  <a:tcPr marL="9525" marR="9525" marT="9525" marB="0" anchor="b"/>
                </a:tc>
              </a:tr>
              <a:tr h="146160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b="1" u="none" strike="noStrike" dirty="0">
                          <a:effectLst/>
                          <a:latin typeface="Calibri" panose="020F0502020204030204" pitchFamily="34" charset="0"/>
                        </a:rPr>
                        <a:t>Миколаївська область</a:t>
                      </a:r>
                      <a:endParaRPr lang="uk-U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uk-U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47,97</a:t>
                      </a:r>
                    </a:p>
                  </a:txBody>
                  <a:tcPr marL="9525" marR="9525" marT="9525" marB="0" anchor="b"/>
                </a:tc>
              </a:tr>
              <a:tr h="146160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b="1" u="none" strike="noStrike">
                          <a:effectLst/>
                          <a:latin typeface="Calibri" panose="020F0502020204030204" pitchFamily="34" charset="0"/>
                        </a:rPr>
                        <a:t>Одеська область</a:t>
                      </a:r>
                      <a:endParaRPr lang="uk-UA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uk-UA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1,67</a:t>
                      </a:r>
                    </a:p>
                  </a:txBody>
                  <a:tcPr marL="9525" marR="9525" marT="9525" marB="0" anchor="b"/>
                </a:tc>
              </a:tr>
              <a:tr h="146160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b="1" u="none" strike="noStrike" dirty="0">
                          <a:effectLst/>
                          <a:latin typeface="Calibri" panose="020F0502020204030204" pitchFamily="34" charset="0"/>
                        </a:rPr>
                        <a:t>Полтавська область</a:t>
                      </a:r>
                      <a:endParaRPr lang="uk-U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u="none" strike="noStrike" dirty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uk-U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12,46</a:t>
                      </a:r>
                    </a:p>
                  </a:txBody>
                  <a:tcPr marL="9525" marR="9525" marT="9525" marB="0" anchor="b"/>
                </a:tc>
              </a:tr>
              <a:tr h="146160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b="1" u="none" strike="noStrike" dirty="0">
                          <a:effectLst/>
                          <a:latin typeface="Calibri" panose="020F0502020204030204" pitchFamily="34" charset="0"/>
                        </a:rPr>
                        <a:t>Рівненська область</a:t>
                      </a:r>
                      <a:endParaRPr lang="uk-U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u="none" strike="noStrike" dirty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uk-U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114,36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32,94</a:t>
                      </a:r>
                    </a:p>
                  </a:txBody>
                  <a:tcPr marL="9525" marR="9525" marT="9525" marB="0" anchor="b"/>
                </a:tc>
              </a:tr>
              <a:tr h="146160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b="1" u="none" strike="noStrike" dirty="0">
                          <a:effectLst/>
                          <a:latin typeface="Calibri" panose="020F0502020204030204" pitchFamily="34" charset="0"/>
                        </a:rPr>
                        <a:t>Сумська область</a:t>
                      </a:r>
                      <a:endParaRPr lang="uk-U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u="none" strike="noStrike" dirty="0" smtClean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uk-U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6,48</a:t>
                      </a:r>
                    </a:p>
                  </a:txBody>
                  <a:tcPr marL="9525" marR="9525" marT="9525" marB="0" anchor="b"/>
                </a:tc>
              </a:tr>
              <a:tr h="146160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b="1" u="none" strike="noStrike" dirty="0">
                          <a:effectLst/>
                          <a:latin typeface="Calibri" panose="020F0502020204030204" pitchFamily="34" charset="0"/>
                        </a:rPr>
                        <a:t>Тернопільської області</a:t>
                      </a:r>
                      <a:endParaRPr lang="uk-U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uk-U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2,35</a:t>
                      </a:r>
                    </a:p>
                  </a:txBody>
                  <a:tcPr marL="9525" marR="9525" marT="9525" marB="0" anchor="b"/>
                </a:tc>
              </a:tr>
              <a:tr h="146160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b="1" u="none" strike="noStrike" dirty="0">
                          <a:effectLst/>
                          <a:latin typeface="Calibri" panose="020F0502020204030204" pitchFamily="34" charset="0"/>
                        </a:rPr>
                        <a:t>Харківська область</a:t>
                      </a:r>
                      <a:endParaRPr lang="uk-U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u="none" strike="noStrike" dirty="0"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uk-U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1 574,76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829,88</a:t>
                      </a:r>
                    </a:p>
                  </a:txBody>
                  <a:tcPr marL="9525" marR="9525" marT="9525" marB="0" anchor="b"/>
                </a:tc>
              </a:tr>
              <a:tr h="146160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b="1" u="none" strike="noStrike" dirty="0">
                          <a:effectLst/>
                          <a:latin typeface="Calibri" panose="020F0502020204030204" pitchFamily="34" charset="0"/>
                        </a:rPr>
                        <a:t>Херсонська область</a:t>
                      </a:r>
                      <a:endParaRPr lang="uk-U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uk-U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165,73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142,29</a:t>
                      </a:r>
                    </a:p>
                  </a:txBody>
                  <a:tcPr marL="9525" marR="9525" marT="9525" marB="0" anchor="b"/>
                </a:tc>
              </a:tr>
              <a:tr h="146160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b="1" u="none" strike="noStrike" dirty="0">
                          <a:effectLst/>
                          <a:latin typeface="Calibri" panose="020F0502020204030204" pitchFamily="34" charset="0"/>
                        </a:rPr>
                        <a:t>Хмельницька область</a:t>
                      </a:r>
                      <a:endParaRPr lang="uk-U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u="none" strike="noStrike" dirty="0" smtClean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uk-U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25,89</a:t>
                      </a:r>
                    </a:p>
                  </a:txBody>
                  <a:tcPr marL="9525" marR="9525" marT="9525" marB="0" anchor="b"/>
                </a:tc>
              </a:tr>
              <a:tr h="146160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b="1" u="none" strike="noStrike" dirty="0">
                          <a:effectLst/>
                          <a:latin typeface="Calibri" panose="020F0502020204030204" pitchFamily="34" charset="0"/>
                        </a:rPr>
                        <a:t>Черкаська область</a:t>
                      </a:r>
                      <a:endParaRPr lang="uk-U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u="none" strike="noStrike" dirty="0" smtClean="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uk-U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145,05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58,62</a:t>
                      </a:r>
                    </a:p>
                  </a:txBody>
                  <a:tcPr marL="9525" marR="9525" marT="9525" marB="0" anchor="b"/>
                </a:tc>
              </a:tr>
              <a:tr h="146160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b="1" u="none" strike="noStrike" dirty="0">
                          <a:effectLst/>
                          <a:latin typeface="Calibri" panose="020F0502020204030204" pitchFamily="34" charset="0"/>
                        </a:rPr>
                        <a:t>Чернігівська область</a:t>
                      </a:r>
                      <a:endParaRPr lang="uk-U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uk-U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104,91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22,81</a:t>
                      </a:r>
                    </a:p>
                  </a:txBody>
                  <a:tcPr marL="9525" marR="9525" marT="9525" marB="0" anchor="b"/>
                </a:tc>
              </a:tr>
              <a:tr h="146160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b="1" u="none" strike="noStrike" dirty="0">
                          <a:effectLst/>
                          <a:latin typeface="Calibri" panose="020F0502020204030204" pitchFamily="34" charset="0"/>
                        </a:rPr>
                        <a:t>Чернівецька область</a:t>
                      </a:r>
                      <a:endParaRPr lang="uk-U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u="none" strike="noStrike" dirty="0" smtClean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uk-U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7,12</a:t>
                      </a:r>
                    </a:p>
                  </a:txBody>
                  <a:tcPr marL="9525" marR="9525" marT="9525" marB="0" anchor="b"/>
                </a:tc>
              </a:tr>
              <a:tr h="146160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b="1" u="none" strike="noStrike" dirty="0" err="1">
                          <a:effectLst/>
                          <a:latin typeface="Calibri" panose="020F0502020204030204" pitchFamily="34" charset="0"/>
                        </a:rPr>
                        <a:t>м.Київ</a:t>
                      </a:r>
                      <a:endParaRPr lang="uk-U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uk-U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308,22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1 324,17</a:t>
                      </a:r>
                    </a:p>
                  </a:txBody>
                  <a:tcPr marL="9525" marR="9525" marT="9525" marB="0" anchor="b"/>
                </a:tc>
              </a:tr>
              <a:tr h="146160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b="1" u="none" strike="noStrike" dirty="0">
                          <a:effectLst/>
                          <a:latin typeface="Calibri" panose="020F0502020204030204" pitchFamily="34" charset="0"/>
                        </a:rPr>
                        <a:t>ВСЬОГО</a:t>
                      </a:r>
                      <a:endParaRPr lang="uk-U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1" u="none" strike="noStrike" dirty="0" smtClean="0">
                          <a:effectLst/>
                          <a:latin typeface="Calibri" panose="020F0502020204030204" pitchFamily="34" charset="0"/>
                        </a:rPr>
                        <a:t>167</a:t>
                      </a:r>
                      <a:endParaRPr lang="uk-U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</a:t>
                      </a:r>
                      <a:r>
                        <a:rPr lang="uk-UA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814,0</a:t>
                      </a:r>
                      <a:endParaRPr lang="uk-UA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</a:t>
                      </a:r>
                      <a:r>
                        <a:rPr lang="uk-UA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115,7</a:t>
                      </a:r>
                      <a:endParaRPr lang="uk-UA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982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16463" y="0"/>
            <a:ext cx="7180265" cy="979488"/>
          </a:xfrm>
        </p:spPr>
        <p:txBody>
          <a:bodyPr>
            <a:normAutofit/>
          </a:bodyPr>
          <a:lstStyle/>
          <a:p>
            <a:pPr algn="l"/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Умови забезпечення беззбиткової діяльності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0635" y="30163"/>
            <a:ext cx="2928805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36476" y="944724"/>
            <a:ext cx="9361040" cy="1107996"/>
          </a:xfrm>
          <a:prstGeom prst="rect">
            <a:avLst/>
          </a:prstGeom>
          <a:noFill/>
          <a:ln w="412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16 </a:t>
            </a:r>
            <a:r>
              <a:rPr lang="ru-RU" sz="2200" b="1" dirty="0" err="1" smtClean="0"/>
              <a:t>липня</a:t>
            </a:r>
            <a:r>
              <a:rPr lang="ru-RU" sz="2200" b="1" dirty="0" smtClean="0"/>
              <a:t> 2015 року</a:t>
            </a:r>
            <a:r>
              <a:rPr lang="uk-UA" sz="2200" dirty="0" smtClean="0"/>
              <a:t> ВРУ прийнято Закон України </a:t>
            </a:r>
            <a:r>
              <a:rPr lang="uk-UA" sz="2200" b="1" dirty="0" smtClean="0"/>
              <a:t>№</a:t>
            </a:r>
            <a:r>
              <a:rPr lang="ru-RU" sz="2200" b="1" dirty="0" smtClean="0"/>
              <a:t> 626-VIII</a:t>
            </a:r>
            <a:r>
              <a:rPr lang="uk-UA" sz="2200" dirty="0" smtClean="0"/>
              <a:t> </a:t>
            </a:r>
            <a:br>
              <a:rPr lang="uk-UA" sz="2200" dirty="0" smtClean="0"/>
            </a:br>
            <a:r>
              <a:rPr lang="uk-UA" sz="2200" dirty="0" smtClean="0"/>
              <a:t>«Про внесення змін до деяких законів України у сфері комунальних послуг» </a:t>
            </a:r>
            <a:endParaRPr lang="ru-RU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194471" y="2204865"/>
            <a:ext cx="936104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Відповідно до Закону:</a:t>
            </a:r>
          </a:p>
          <a:p>
            <a:endParaRPr lang="uk-UA" sz="1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uk-UA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200" dirty="0" smtClean="0"/>
              <a:t>3 01.01.2016 тарифи на комунальні послуги, які встановлюються НКРЕКП, мають бути економічно обґрунтованими</a:t>
            </a:r>
          </a:p>
          <a:p>
            <a:pPr>
              <a:spcBef>
                <a:spcPts val="600"/>
              </a:spcBef>
            </a:pPr>
            <a:r>
              <a:rPr lang="uk-UA" sz="1400" dirty="0" smtClean="0"/>
              <a:t>(встановлення цін/тарифів на комунальні послуги нижче розміру економічно обґрунтованих витрат на їх виробництво не допускається);  </a:t>
            </a:r>
          </a:p>
          <a:p>
            <a:pPr>
              <a:spcBef>
                <a:spcPts val="600"/>
              </a:spcBef>
            </a:pPr>
            <a:endParaRPr lang="uk-UA" sz="1400" dirty="0" smtClean="0"/>
          </a:p>
          <a:p>
            <a:pPr>
              <a:buFont typeface="Wingdings" pitchFamily="2" charset="2"/>
              <a:buChar char="q"/>
            </a:pPr>
            <a:r>
              <a:rPr lang="uk-U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200" dirty="0" smtClean="0"/>
              <a:t>заборгованість з різниці в тарифах, що утворилася</a:t>
            </a:r>
            <a:r>
              <a:rPr lang="uk-UA" sz="2200" b="1" dirty="0" smtClean="0"/>
              <a:t> </a:t>
            </a:r>
            <a:r>
              <a:rPr lang="uk-UA" sz="2200" dirty="0" smtClean="0"/>
              <a:t>до</a:t>
            </a:r>
            <a:r>
              <a:rPr lang="uk-UA" sz="2200" b="1" dirty="0" smtClean="0"/>
              <a:t> </a:t>
            </a:r>
            <a:r>
              <a:rPr lang="uk-UA" sz="2200" dirty="0" smtClean="0"/>
              <a:t>01.01.2016</a:t>
            </a:r>
            <a:r>
              <a:rPr lang="uk-UA" sz="2200" b="1" dirty="0" smtClean="0"/>
              <a:t> </a:t>
            </a:r>
            <a:r>
              <a:rPr lang="uk-UA" sz="2200" dirty="0" smtClean="0"/>
              <a:t>має бути відшкодованою </a:t>
            </a:r>
            <a:r>
              <a:rPr lang="uk-UA" sz="2200" u="sng" dirty="0" smtClean="0"/>
              <a:t>до 1 липня 2017 року</a:t>
            </a:r>
            <a:r>
              <a:rPr lang="uk-UA" sz="2200" dirty="0" smtClean="0"/>
              <a:t>;</a:t>
            </a:r>
          </a:p>
          <a:p>
            <a:endParaRPr lang="uk-UA" sz="2200" dirty="0" smtClean="0"/>
          </a:p>
          <a:p>
            <a:pPr>
              <a:buFont typeface="Wingdings" pitchFamily="2" charset="2"/>
              <a:buChar char="q"/>
            </a:pPr>
            <a:r>
              <a:rPr lang="uk-UA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200" dirty="0" smtClean="0"/>
              <a:t>порядок</a:t>
            </a:r>
            <a:r>
              <a:rPr lang="uk-UA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200" dirty="0" smtClean="0"/>
              <a:t>відшкодування втрат підприємств, що виникають протягом періоду розгляду розрахунків тарифів, встановлення та їх оприлюднення органом, уповноваженим встановлювати тарифи, визначається порядком формування тарифів.</a:t>
            </a:r>
          </a:p>
          <a:p>
            <a:pPr>
              <a:buFont typeface="Wingdings" pitchFamily="2" charset="2"/>
              <a:buChar char="q"/>
            </a:pPr>
            <a:endParaRPr lang="uk-UA" dirty="0" smtClean="0"/>
          </a:p>
          <a:p>
            <a:pPr>
              <a:buFont typeface="Wingdings" pitchFamily="2" charset="2"/>
              <a:buChar char="q"/>
            </a:pPr>
            <a:endParaRPr lang="uk-UA" dirty="0" smtClean="0"/>
          </a:p>
          <a:p>
            <a:pPr>
              <a:buFont typeface="Wingdings" pitchFamily="2" charset="2"/>
              <a:buChar char="q"/>
            </a:pPr>
            <a:endParaRPr lang="uk-UA" dirty="0" smtClean="0"/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508" y="932527"/>
            <a:ext cx="9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 виконання Закону України </a:t>
            </a:r>
            <a:r>
              <a:rPr lang="uk-UA" b="1" dirty="0" smtClean="0"/>
              <a:t>№</a:t>
            </a:r>
            <a:r>
              <a:rPr lang="ru-RU" b="1" dirty="0" smtClean="0"/>
              <a:t> 626-VIII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smtClean="0"/>
              <a:t>«Про внесення змін до деяких законів України у сфері комунальних послуг»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4508" y="2535287"/>
            <a:ext cx="8352928" cy="461665"/>
          </a:xfrm>
          <a:prstGeom prst="rect">
            <a:avLst/>
          </a:prstGeom>
          <a:noFill/>
          <a:ln w="2222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err="1" smtClean="0"/>
              <a:t>Мінрегіоном</a:t>
            </a:r>
            <a:r>
              <a:rPr lang="uk-UA" dirty="0" smtClean="0"/>
              <a:t> розроблено та </a:t>
            </a:r>
            <a:r>
              <a:rPr lang="uk-UA" b="1" dirty="0" smtClean="0"/>
              <a:t>внесено на розгляд Уряду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764868" y="2060848"/>
            <a:ext cx="0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8504" y="3510300"/>
            <a:ext cx="903700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u="sng" dirty="0" smtClean="0"/>
              <a:t>проект постанови КМУ </a:t>
            </a:r>
          </a:p>
          <a:p>
            <a:r>
              <a:rPr lang="uk-UA" sz="2200" b="1" dirty="0" err="1" smtClean="0">
                <a:solidFill>
                  <a:schemeClr val="accent1">
                    <a:lumMod val="75000"/>
                  </a:schemeClr>
                </a:solidFill>
              </a:rPr>
              <a:t>“Про</a:t>
            </a:r>
            <a:r>
              <a:rPr lang="uk-UA" sz="2200" b="1" dirty="0" smtClean="0">
                <a:solidFill>
                  <a:schemeClr val="accent1">
                    <a:lumMod val="75000"/>
                  </a:schemeClr>
                </a:solidFill>
              </a:rPr>
              <a:t> внесення змін до постанов Кабінету Міністрів України від 26 липня 2006 р. № 1010 і від 1 червня 2011 р. № 869</a:t>
            </a:r>
            <a:r>
              <a:rPr lang="uk-UA" dirty="0" smtClean="0"/>
              <a:t>”, яким </a:t>
            </a:r>
            <a:r>
              <a:rPr lang="uk-UA" u="sng" dirty="0" smtClean="0"/>
              <a:t>передбачено порядок відшкодування втрат </a:t>
            </a:r>
            <a:r>
              <a:rPr lang="uk-UA" dirty="0" smtClean="0"/>
              <a:t>підприємств, що виникають протягом періоду розгляду розрахунків тарифів, встановлення та їх оприлюднення, уповноваженим органом  </a:t>
            </a:r>
            <a:endParaRPr lang="ru-RU" dirty="0" smtClean="0"/>
          </a:p>
          <a:p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764868" y="3032959"/>
            <a:ext cx="0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0512" y="5877272"/>
            <a:ext cx="9345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smtClean="0"/>
              <a:t>Примітка</a:t>
            </a:r>
            <a:r>
              <a:rPr lang="uk-UA" sz="1600" i="1" dirty="0" smtClean="0"/>
              <a:t>: Порядки формування тарифів, які затверджено постановою КМУ від 01.06.2011 р. № 869, поширюються </a:t>
            </a:r>
            <a:r>
              <a:rPr lang="uk-UA" sz="1600" b="1" i="1" dirty="0" smtClean="0"/>
              <a:t>лише</a:t>
            </a:r>
            <a:r>
              <a:rPr lang="uk-UA" sz="1600" i="1" dirty="0" smtClean="0"/>
              <a:t> на ліцензіатів обласних, Київської міської державних адміністрацій</a:t>
            </a:r>
            <a:endParaRPr lang="ru-RU" sz="1600" i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36476" y="4462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00" b="1" dirty="0" smtClean="0"/>
              <a:t>Відшкодування втрат, що виникають протягом періоду розгляду розрахунків тарифів, встановлення та їх оприлюднення ОМС</a:t>
            </a:r>
            <a:endParaRPr lang="ru-RU" sz="18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068" y="2033511"/>
            <a:ext cx="1546556" cy="627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ТЕПЛО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068" y="4413637"/>
            <a:ext cx="1546556" cy="558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</a:t>
            </a:r>
            <a:r>
              <a:rPr lang="uk-UA" b="1" dirty="0" smtClean="0"/>
              <a:t>ВОДА</a:t>
            </a:r>
            <a:endParaRPr lang="ru-RU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1439" y="3429000"/>
            <a:ext cx="9667908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1568625" y="1063904"/>
            <a:ext cx="2955748" cy="34887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Було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41132" y="1063904"/>
            <a:ext cx="3180892" cy="34887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Стало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664969" y="1267210"/>
            <a:ext cx="1428760" cy="155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37273" y="1545091"/>
            <a:ext cx="40282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виробництво –</a:t>
            </a:r>
            <a:r>
              <a:rPr lang="en-US" sz="1600" b="1" dirty="0" smtClean="0"/>
              <a:t> </a:t>
            </a:r>
            <a:r>
              <a:rPr lang="uk-UA" sz="1600" b="1" dirty="0" smtClean="0"/>
              <a:t>до 170 тис. </a:t>
            </a:r>
            <a:r>
              <a:rPr lang="uk-UA" sz="1600" b="1" dirty="0" err="1" smtClean="0"/>
              <a:t>Гкал</a:t>
            </a:r>
            <a:r>
              <a:rPr lang="uk-UA" sz="1600" b="1" dirty="0" smtClean="0"/>
              <a:t>, транспортування – до 145 тис. </a:t>
            </a:r>
            <a:r>
              <a:rPr lang="uk-UA" sz="1600" b="1" dirty="0" err="1" smtClean="0"/>
              <a:t>Гкал</a:t>
            </a:r>
            <a:r>
              <a:rPr lang="uk-UA" sz="1600" b="1" dirty="0" smtClean="0"/>
              <a:t>,</a:t>
            </a:r>
          </a:p>
          <a:p>
            <a:r>
              <a:rPr lang="uk-UA" sz="1600" b="1" dirty="0" smtClean="0"/>
              <a:t>постачання – до 145 тис. </a:t>
            </a:r>
            <a:r>
              <a:rPr lang="uk-UA" sz="1600" b="1" dirty="0" err="1" smtClean="0"/>
              <a:t>Гкал</a:t>
            </a:r>
            <a:endParaRPr lang="uk-UA" sz="1600" b="1" dirty="0" smtClean="0"/>
          </a:p>
          <a:p>
            <a:endParaRPr lang="uk-UA" sz="1600" b="1" dirty="0" smtClean="0"/>
          </a:p>
          <a:p>
            <a:r>
              <a:rPr lang="uk-UA" sz="1600" b="1" dirty="0" smtClean="0"/>
              <a:t>стан оснащення лічильниками:</a:t>
            </a:r>
          </a:p>
          <a:p>
            <a:r>
              <a:rPr lang="uk-UA" sz="1600" dirty="0" smtClean="0"/>
              <a:t>до 70% (станом на 01.08.2017),</a:t>
            </a:r>
          </a:p>
          <a:p>
            <a:r>
              <a:rPr lang="uk-UA" sz="1600" dirty="0" smtClean="0"/>
              <a:t>до 90% (станом на 01.01.2018)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568625" y="3850987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водопостачання   </a:t>
            </a:r>
          </a:p>
          <a:p>
            <a:r>
              <a:rPr lang="uk-UA" sz="1600" b="1" dirty="0" smtClean="0"/>
              <a:t>водовідведення  </a:t>
            </a:r>
            <a:endParaRPr lang="ru-RU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9281" y="5480997"/>
            <a:ext cx="990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 smtClean="0"/>
              <a:t>ПЕРЕХІД від НКРЕКП до місцевих органів влади:</a:t>
            </a:r>
            <a:endParaRPr lang="ru-RU" sz="2200" b="1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" y="5364189"/>
            <a:ext cx="9667908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81694" y="6021288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</a:rPr>
              <a:t>88 підприємств ВКГ із 144 (або 61%)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80593" y="6021288"/>
            <a:ext cx="3458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</a:rPr>
              <a:t>207 підприємств ТКЕ із 254 (або 81%)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12641" y="1530062"/>
            <a:ext cx="4028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виробництво –</a:t>
            </a:r>
            <a:r>
              <a:rPr lang="en-US" sz="1600" b="1" dirty="0" smtClean="0"/>
              <a:t> </a:t>
            </a:r>
            <a:r>
              <a:rPr lang="uk-UA" sz="1600" b="1" dirty="0" smtClean="0"/>
              <a:t>до 20 тис. </a:t>
            </a:r>
            <a:r>
              <a:rPr lang="uk-UA" sz="1600" b="1" dirty="0" err="1" smtClean="0"/>
              <a:t>Гкал</a:t>
            </a:r>
            <a:r>
              <a:rPr lang="uk-UA" sz="1600" b="1" dirty="0" smtClean="0"/>
              <a:t>, транспортування – до 18 тис. </a:t>
            </a:r>
            <a:r>
              <a:rPr lang="uk-UA" sz="1600" b="1" dirty="0" err="1" smtClean="0"/>
              <a:t>Гкал</a:t>
            </a:r>
            <a:r>
              <a:rPr lang="uk-UA" sz="1600" b="1" dirty="0" smtClean="0"/>
              <a:t>,</a:t>
            </a:r>
          </a:p>
          <a:p>
            <a:r>
              <a:rPr lang="uk-UA" sz="1600" b="1" dirty="0" smtClean="0"/>
              <a:t>постачання – до 18 тис. </a:t>
            </a:r>
            <a:r>
              <a:rPr lang="uk-UA" sz="1600" b="1" dirty="0" err="1" smtClean="0"/>
              <a:t>Гкал</a:t>
            </a:r>
            <a:endParaRPr lang="uk-UA" sz="1600" b="1" dirty="0" smtClean="0"/>
          </a:p>
        </p:txBody>
      </p:sp>
      <p:grpSp>
        <p:nvGrpSpPr>
          <p:cNvPr id="2" name="Группа 26"/>
          <p:cNvGrpSpPr/>
          <p:nvPr/>
        </p:nvGrpSpPr>
        <p:grpSpPr>
          <a:xfrm>
            <a:off x="5673080" y="3850987"/>
            <a:ext cx="2088232" cy="584775"/>
            <a:chOff x="5313040" y="3942804"/>
            <a:chExt cx="2088232" cy="598718"/>
          </a:xfrm>
        </p:grpSpPr>
        <p:sp>
          <p:nvSpPr>
            <p:cNvPr id="14" name="TextBox 13"/>
            <p:cNvSpPr txBox="1"/>
            <p:nvPr/>
          </p:nvSpPr>
          <p:spPr>
            <a:xfrm>
              <a:off x="5313040" y="3942804"/>
              <a:ext cx="2088232" cy="59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/>
                <a:t>водопостачання</a:t>
              </a:r>
            </a:p>
            <a:p>
              <a:r>
                <a:rPr lang="uk-UA" sz="1600" b="1" dirty="0" smtClean="0"/>
                <a:t>водовідведення  </a:t>
              </a:r>
              <a:endParaRPr lang="ru-RU" sz="1600" b="1" dirty="0"/>
            </a:p>
          </p:txBody>
        </p:sp>
        <p:sp>
          <p:nvSpPr>
            <p:cNvPr id="23" name="Правая фигурная скобка 22"/>
            <p:cNvSpPr/>
            <p:nvPr/>
          </p:nvSpPr>
          <p:spPr>
            <a:xfrm>
              <a:off x="7185248" y="4086820"/>
              <a:ext cx="144016" cy="36004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905329" y="3850987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менше 100 тис. </a:t>
            </a:r>
            <a:r>
              <a:rPr lang="uk-UA" sz="1600" dirty="0" smtClean="0"/>
              <a:t>населення </a:t>
            </a:r>
            <a:r>
              <a:rPr lang="uk-UA" sz="1600" b="1" dirty="0" smtClean="0"/>
              <a:t> </a:t>
            </a:r>
            <a:endParaRPr lang="ru-RU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673080" y="4626332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водопостачання</a:t>
            </a:r>
            <a:r>
              <a:rPr lang="uk-UA" sz="1600" dirty="0" smtClean="0"/>
              <a:t> - </a:t>
            </a:r>
            <a:r>
              <a:rPr lang="uk-UA" sz="1600" b="1" dirty="0" smtClean="0"/>
              <a:t>до 300 тис.м3 на рік, </a:t>
            </a:r>
          </a:p>
          <a:p>
            <a:r>
              <a:rPr lang="uk-UA" sz="1600" b="1" dirty="0" smtClean="0"/>
              <a:t>водовідведення </a:t>
            </a:r>
            <a:r>
              <a:rPr lang="uk-UA" sz="1600" dirty="0" smtClean="0"/>
              <a:t> - </a:t>
            </a:r>
            <a:r>
              <a:rPr lang="uk-UA" sz="1600" b="1" dirty="0" smtClean="0"/>
              <a:t>до 200 тис.м3 на рік</a:t>
            </a:r>
            <a:endParaRPr lang="ru-RU" sz="1600" b="1" dirty="0"/>
          </a:p>
        </p:txBody>
      </p:sp>
      <p:sp>
        <p:nvSpPr>
          <p:cNvPr id="26" name="Правая фигурная скобка 25"/>
          <p:cNvSpPr/>
          <p:nvPr/>
        </p:nvSpPr>
        <p:spPr>
          <a:xfrm>
            <a:off x="3440833" y="3991648"/>
            <a:ext cx="144016" cy="3516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728864" y="3850987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менше 30 тис. </a:t>
            </a:r>
            <a:r>
              <a:rPr lang="uk-UA" sz="1600" dirty="0" smtClean="0"/>
              <a:t>населення </a:t>
            </a:r>
            <a:r>
              <a:rPr lang="uk-UA" sz="1600" b="1" dirty="0" smtClean="0"/>
              <a:t> </a:t>
            </a:r>
            <a:endParaRPr lang="ru-RU" sz="16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594854" y="4413636"/>
            <a:ext cx="364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68625" y="4624631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водопостачання</a:t>
            </a:r>
            <a:r>
              <a:rPr lang="uk-UA" sz="1600" dirty="0" smtClean="0"/>
              <a:t> - </a:t>
            </a:r>
            <a:r>
              <a:rPr lang="uk-UA" sz="1600" b="1" dirty="0" smtClean="0"/>
              <a:t>до 300 тис.м3 на рік, </a:t>
            </a:r>
          </a:p>
          <a:p>
            <a:r>
              <a:rPr lang="uk-UA" sz="1600" b="1" dirty="0" smtClean="0"/>
              <a:t>водовідведення </a:t>
            </a:r>
            <a:r>
              <a:rPr lang="uk-UA" sz="1600" dirty="0" smtClean="0"/>
              <a:t> - </a:t>
            </a:r>
            <a:r>
              <a:rPr lang="uk-UA" sz="1600" b="1" dirty="0" smtClean="0"/>
              <a:t>до 200 тис.м3 на рік</a:t>
            </a:r>
            <a:endParaRPr lang="ru-RU" sz="16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490399" y="4343305"/>
            <a:ext cx="364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594854" y="2233372"/>
            <a:ext cx="364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0" y="69804"/>
            <a:ext cx="8814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ct val="20000"/>
              </a:spcBef>
            </a:pPr>
            <a:r>
              <a:rPr lang="uk-UA" sz="2800" b="1" dirty="0" smtClean="0">
                <a:solidFill>
                  <a:srgbClr val="1D89CB"/>
                </a:solidFill>
                <a:latin typeface="Calibri" pitchFamily="34" charset="0"/>
                <a:cs typeface="Arial" pitchFamily="34" charset="0"/>
              </a:rPr>
              <a:t>ПЕРЕДАЧА ПОВНОВАЖЕНЬ НА МІСЦЕВИЙ РІВЕНЬ</a:t>
            </a:r>
            <a:endParaRPr lang="ru-RU" sz="2800" b="1" dirty="0" smtClean="0">
              <a:solidFill>
                <a:srgbClr val="1D89CB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2433603" y="5911884"/>
            <a:ext cx="45276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5400000">
            <a:off x="2360577" y="5984910"/>
            <a:ext cx="1460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5400000">
            <a:off x="6887395" y="5984116"/>
            <a:ext cx="1460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0" y="434934"/>
            <a:ext cx="7837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Calibri" pitchFamily="34" charset="0"/>
                <a:cs typeface="Arial" pitchFamily="34" charset="0"/>
              </a:rPr>
              <a:t>у зв'язку із затвердженням нових Ліцензійних умов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rot="5400000">
            <a:off x="90285" y="3852673"/>
            <a:ext cx="60106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5400000">
            <a:off x="3733624" y="3852674"/>
            <a:ext cx="60106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09531" y="3140968"/>
            <a:ext cx="93583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52362" y="4889520"/>
            <a:ext cx="93583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3167050" y="991896"/>
            <a:ext cx="571504" cy="348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38" tIns="43219" rIns="86438" bIns="43219" rtlCol="0" anchor="ctr"/>
          <a:lstStyle/>
          <a:p>
            <a:pPr algn="ctr"/>
            <a:r>
              <a:rPr lang="uk-UA" sz="2000" b="1" dirty="0" smtClean="0">
                <a:solidFill>
                  <a:srgbClr val="FFFF00"/>
                </a:solidFill>
              </a:rPr>
              <a:t>2.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3778" y="991896"/>
            <a:ext cx="571504" cy="348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38" tIns="43219" rIns="86438" bIns="43219" rtlCol="0" anchor="ctr"/>
          <a:lstStyle/>
          <a:p>
            <a:pPr algn="ctr"/>
            <a:r>
              <a:rPr lang="uk-UA" sz="2000" b="1" dirty="0" smtClean="0">
                <a:solidFill>
                  <a:srgbClr val="FFFF00"/>
                </a:solidFill>
              </a:rPr>
              <a:t>1.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738950" y="991896"/>
            <a:ext cx="571504" cy="348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38" tIns="43219" rIns="86438" bIns="43219" rtlCol="0" anchor="ctr"/>
          <a:lstStyle/>
          <a:p>
            <a:pPr algn="ctr"/>
            <a:r>
              <a:rPr lang="uk-UA" sz="2000" b="1" dirty="0" smtClean="0">
                <a:solidFill>
                  <a:srgbClr val="FFFF00"/>
                </a:solidFill>
              </a:rPr>
              <a:t>3.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3778" y="3296152"/>
            <a:ext cx="571504" cy="348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38" tIns="43219" rIns="86438" bIns="43219" rtlCol="0" anchor="ctr"/>
          <a:lstStyle/>
          <a:p>
            <a:pPr algn="ctr"/>
            <a:r>
              <a:rPr lang="uk-UA" sz="2000" b="1" dirty="0" smtClean="0">
                <a:solidFill>
                  <a:srgbClr val="FFFF00"/>
                </a:solidFill>
              </a:rPr>
              <a:t>4.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167050" y="3368160"/>
            <a:ext cx="571504" cy="348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38" tIns="43219" rIns="86438" bIns="43219" rtlCol="0" anchor="ctr"/>
          <a:lstStyle/>
          <a:p>
            <a:pPr algn="ctr"/>
            <a:r>
              <a:rPr lang="uk-UA" sz="2000" b="1" dirty="0" smtClean="0">
                <a:solidFill>
                  <a:srgbClr val="FFFF00"/>
                </a:solidFill>
              </a:rPr>
              <a:t>5.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799765" y="3368160"/>
            <a:ext cx="571504" cy="348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38" tIns="43219" rIns="86438" bIns="43219" rtlCol="0" anchor="ctr"/>
          <a:lstStyle/>
          <a:p>
            <a:pPr algn="ctr"/>
            <a:r>
              <a:rPr lang="uk-UA" sz="2000" b="1" dirty="0" smtClean="0">
                <a:solidFill>
                  <a:srgbClr val="FFFF00"/>
                </a:solidFill>
              </a:rPr>
              <a:t>6.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0" y="4962546"/>
            <a:ext cx="571504" cy="348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38" tIns="43219" rIns="86438" bIns="43219" rtlCol="0" anchor="ctr"/>
          <a:lstStyle/>
          <a:p>
            <a:pPr algn="ctr"/>
            <a:r>
              <a:rPr lang="uk-UA" sz="2000" b="1" dirty="0" smtClean="0">
                <a:solidFill>
                  <a:srgbClr val="FFFF00"/>
                </a:solidFill>
              </a:rPr>
              <a:t>7.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127350" y="4962546"/>
            <a:ext cx="571504" cy="348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38" tIns="43219" rIns="86438" bIns="43219" rtlCol="0" anchor="ctr"/>
          <a:lstStyle/>
          <a:p>
            <a:pPr algn="ctr"/>
            <a:r>
              <a:rPr lang="uk-UA" sz="2000" b="1" dirty="0" smtClean="0">
                <a:solidFill>
                  <a:srgbClr val="FFFF00"/>
                </a:solidFill>
              </a:rPr>
              <a:t>8.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705624" y="4962546"/>
            <a:ext cx="623908" cy="4016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38" tIns="43219" rIns="86438" bIns="43219" rtlCol="0" anchor="ctr"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9.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3549" y="1165194"/>
            <a:ext cx="2896366" cy="1933941"/>
          </a:xfrm>
          <a:prstGeom prst="rect">
            <a:avLst/>
          </a:prstGeom>
          <a:noFill/>
        </p:spPr>
        <p:txBody>
          <a:bodyPr wrap="square" lIns="86438" tIns="43219" rIns="86438" bIns="43219" rtlCol="0">
            <a:spAutoFit/>
          </a:bodyPr>
          <a:lstStyle/>
          <a:p>
            <a:r>
              <a:rPr lang="uk-UA" sz="1500" b="1" dirty="0" smtClean="0"/>
              <a:t>Незадовільний ФЕС </a:t>
            </a:r>
          </a:p>
          <a:p>
            <a:r>
              <a:rPr lang="uk-UA" sz="1500" b="1" dirty="0" smtClean="0"/>
              <a:t>під - в, що перейшли</a:t>
            </a:r>
          </a:p>
          <a:p>
            <a:r>
              <a:rPr lang="uk-UA" sz="1500" b="1" dirty="0" smtClean="0"/>
              <a:t>на місцевий рівень.</a:t>
            </a:r>
          </a:p>
          <a:p>
            <a:r>
              <a:rPr lang="uk-UA" sz="1500" b="1" dirty="0" smtClean="0"/>
              <a:t>Перекладання відповідальності за наслідки регулювання діяльності підприємств на ОМС</a:t>
            </a:r>
            <a:endParaRPr lang="ru-RU" sz="15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216806" y="1347759"/>
            <a:ext cx="3071834" cy="1472277"/>
          </a:xfrm>
          <a:prstGeom prst="rect">
            <a:avLst/>
          </a:prstGeom>
          <a:noFill/>
        </p:spPr>
        <p:txBody>
          <a:bodyPr wrap="square" lIns="86438" tIns="43219" rIns="86438" bIns="43219" rtlCol="0">
            <a:spAutoFit/>
          </a:bodyPr>
          <a:lstStyle/>
          <a:p>
            <a:r>
              <a:rPr lang="uk-UA" sz="1500" b="1" dirty="0" smtClean="0"/>
              <a:t>Відсутність ефективної системи контролю за тарифами, які встановлюватимуться органами місцевого самоврядування</a:t>
            </a:r>
            <a:endParaRPr lang="ru-RU" sz="15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34927" y="3392487"/>
            <a:ext cx="3217886" cy="1487665"/>
          </a:xfrm>
          <a:prstGeom prst="rect">
            <a:avLst/>
          </a:prstGeom>
          <a:noFill/>
        </p:spPr>
        <p:txBody>
          <a:bodyPr wrap="square" lIns="86438" tIns="43219" rIns="86438" bIns="43219" rtlCol="0">
            <a:spAutoFit/>
          </a:bodyPr>
          <a:lstStyle/>
          <a:p>
            <a:r>
              <a:rPr lang="uk-UA" sz="1500" b="1" dirty="0" smtClean="0"/>
              <a:t>Відсутність контролю </a:t>
            </a:r>
          </a:p>
          <a:p>
            <a:r>
              <a:rPr lang="uk-UA" sz="1500" b="1" dirty="0" smtClean="0"/>
              <a:t>за додержанням вимог законодавства, </a:t>
            </a:r>
          </a:p>
          <a:p>
            <a:r>
              <a:rPr lang="uk-UA" sz="1500" b="1" dirty="0" smtClean="0"/>
              <a:t>стандартів, нормативів, </a:t>
            </a:r>
            <a:br>
              <a:rPr lang="uk-UA" sz="1500" b="1" dirty="0" smtClean="0"/>
            </a:br>
            <a:r>
              <a:rPr lang="uk-UA" sz="1500" b="1" dirty="0" smtClean="0"/>
              <a:t>норм, порядків і правил</a:t>
            </a:r>
          </a:p>
          <a:p>
            <a:r>
              <a:rPr lang="uk-UA" sz="1500" b="1" dirty="0" smtClean="0"/>
              <a:t>у сфері ЖКГ</a:t>
            </a:r>
            <a:endParaRPr lang="ru-RU" sz="15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779842" y="3429000"/>
            <a:ext cx="3071834" cy="1010612"/>
          </a:xfrm>
          <a:prstGeom prst="rect">
            <a:avLst/>
          </a:prstGeom>
          <a:noFill/>
        </p:spPr>
        <p:txBody>
          <a:bodyPr wrap="square" lIns="86438" tIns="43219" rIns="86438" bIns="43219" rtlCol="0">
            <a:spAutoFit/>
          </a:bodyPr>
          <a:lstStyle/>
          <a:p>
            <a:r>
              <a:rPr lang="uk-UA" sz="1500" b="1" dirty="0" smtClean="0"/>
              <a:t>Відсутність ефективного механізму захисту прав споживачів житлово-комунальних послуг </a:t>
            </a:r>
            <a:endParaRPr lang="ru-RU" sz="15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323191" y="3246435"/>
            <a:ext cx="3143272" cy="1703109"/>
          </a:xfrm>
          <a:prstGeom prst="rect">
            <a:avLst/>
          </a:prstGeom>
          <a:noFill/>
        </p:spPr>
        <p:txBody>
          <a:bodyPr wrap="square" lIns="86438" tIns="43219" rIns="86438" bIns="43219" rtlCol="0">
            <a:spAutoFit/>
          </a:bodyPr>
          <a:lstStyle/>
          <a:p>
            <a:r>
              <a:rPr lang="uk-UA" sz="1500" b="1" dirty="0" smtClean="0"/>
              <a:t>Відсутність кадрового потенціалу в органах місцевого </a:t>
            </a:r>
          </a:p>
          <a:p>
            <a:r>
              <a:rPr lang="uk-UA" sz="1500" b="1" dirty="0" smtClean="0"/>
              <a:t>самоврядування щодо розрахунків тарифів, перевірки їх економічної обґрунтованості </a:t>
            </a:r>
            <a:endParaRPr lang="ru-RU" sz="15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33284" y="5291163"/>
            <a:ext cx="3071834" cy="1472277"/>
          </a:xfrm>
          <a:prstGeom prst="rect">
            <a:avLst/>
          </a:prstGeom>
          <a:noFill/>
        </p:spPr>
        <p:txBody>
          <a:bodyPr wrap="square" lIns="86438" tIns="43219" rIns="86438" bIns="43219" rtlCol="0">
            <a:spAutoFit/>
          </a:bodyPr>
          <a:lstStyle/>
          <a:p>
            <a:r>
              <a:rPr lang="uk-UA" sz="1500" b="1" dirty="0" smtClean="0"/>
              <a:t>Відсутність визначеної на законодавчому рівні процедури розгляду органами місцевого самоврядування розрахунків тарифів, поданих</a:t>
            </a:r>
          </a:p>
          <a:p>
            <a:r>
              <a:rPr lang="uk-UA" sz="1500" b="1" dirty="0" smtClean="0"/>
              <a:t>підприємствами  </a:t>
            </a:r>
            <a:endParaRPr lang="ru-RU" sz="1500" dirty="0"/>
          </a:p>
        </p:txBody>
      </p:sp>
      <p:sp>
        <p:nvSpPr>
          <p:cNvPr id="26" name="TextBox 25"/>
          <p:cNvSpPr txBox="1"/>
          <p:nvPr/>
        </p:nvSpPr>
        <p:spPr>
          <a:xfrm>
            <a:off x="7253319" y="5154891"/>
            <a:ext cx="3143272" cy="1703109"/>
          </a:xfrm>
          <a:prstGeom prst="rect">
            <a:avLst/>
          </a:prstGeom>
          <a:noFill/>
        </p:spPr>
        <p:txBody>
          <a:bodyPr wrap="square" lIns="86438" tIns="43219" rIns="86438" bIns="43219" rtlCol="0">
            <a:spAutoFit/>
          </a:bodyPr>
          <a:lstStyle/>
          <a:p>
            <a:r>
              <a:rPr lang="uk-UA" sz="1500" b="1" dirty="0" smtClean="0"/>
              <a:t>Наявність </a:t>
            </a:r>
            <a:r>
              <a:rPr lang="uk-UA" sz="1500" b="1" dirty="0" err="1" smtClean="0"/>
              <a:t>невідшкодов</a:t>
            </a:r>
            <a:r>
              <a:rPr lang="uk-UA" sz="1500" b="1" dirty="0" smtClean="0"/>
              <a:t>. різниці в тарифах, що утворилася за час регулювання НКРЕКП діяльності під-в, у т.ч. за період 2016-2017 років </a:t>
            </a:r>
            <a:endParaRPr lang="ru-RU" sz="1500" dirty="0" smtClean="0"/>
          </a:p>
          <a:p>
            <a:endParaRPr lang="ru-RU" sz="15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528993" y="5181624"/>
            <a:ext cx="3383869" cy="1933941"/>
          </a:xfrm>
          <a:prstGeom prst="rect">
            <a:avLst/>
          </a:prstGeom>
          <a:noFill/>
        </p:spPr>
        <p:txBody>
          <a:bodyPr wrap="square" lIns="86438" tIns="43219" rIns="86438" bIns="43219" rtlCol="0">
            <a:spAutoFit/>
          </a:bodyPr>
          <a:lstStyle/>
          <a:p>
            <a:r>
              <a:rPr lang="uk-UA" sz="1500" b="1" dirty="0" smtClean="0"/>
              <a:t>Реалізація повноважень щодо розподілу коштів, що надходять</a:t>
            </a:r>
          </a:p>
          <a:p>
            <a:r>
              <a:rPr lang="uk-UA" sz="1500" b="1" dirty="0" smtClean="0"/>
              <a:t>на поточні рахунки із спеціальним режимом використання для проведення розрахунків з постачання природного газу </a:t>
            </a:r>
          </a:p>
          <a:p>
            <a:r>
              <a:rPr lang="uk-UA" sz="1500" b="1" dirty="0" smtClean="0"/>
              <a:t> </a:t>
            </a:r>
            <a:endParaRPr lang="ru-RU" sz="1500" b="1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423163" y="836713"/>
            <a:ext cx="9067908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Изображение 1" descr="minregion_logo_conce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33" y="44625"/>
            <a:ext cx="675907" cy="83188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43223" y="149603"/>
            <a:ext cx="5857916" cy="579725"/>
          </a:xfrm>
          <a:prstGeom prst="rect">
            <a:avLst/>
          </a:prstGeom>
          <a:noFill/>
        </p:spPr>
        <p:txBody>
          <a:bodyPr wrap="square" lIns="86438" tIns="43219" rIns="86438" bIns="43219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1D89CB"/>
                </a:solidFill>
                <a:latin typeface="Calibri" pitchFamily="34" charset="0"/>
                <a:cs typeface="Arial" pitchFamily="34" charset="0"/>
              </a:rPr>
              <a:t>ПРОБЛЕМНІ ПИТАННЯ</a:t>
            </a:r>
            <a:endParaRPr lang="ru-RU" sz="3200" b="1" dirty="0" smtClean="0">
              <a:solidFill>
                <a:srgbClr val="1D89CB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11558" y="1201707"/>
            <a:ext cx="2896366" cy="1933941"/>
          </a:xfrm>
          <a:prstGeom prst="rect">
            <a:avLst/>
          </a:prstGeom>
          <a:noFill/>
        </p:spPr>
        <p:txBody>
          <a:bodyPr wrap="square" lIns="86438" tIns="43219" rIns="86438" bIns="43219" rtlCol="0">
            <a:spAutoFit/>
          </a:bodyPr>
          <a:lstStyle/>
          <a:p>
            <a:r>
              <a:rPr lang="uk-UA" sz="1500" b="1" dirty="0" smtClean="0"/>
              <a:t>Коригування Регулятором тарифів на теплопостачання на основі висновків ДЦІ та не врахування фактичних обсягів реалізації теплової енергії протягом останніх років</a:t>
            </a:r>
            <a:endParaRPr lang="ru-RU" sz="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7617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НОРМАТИВНА РОБОТА </a:t>
            </a:r>
          </a:p>
          <a:p>
            <a:pPr algn="ctr"/>
            <a:r>
              <a:rPr lang="uk-UA" b="1" dirty="0" smtClean="0"/>
              <a:t>Департаменту економіки систем життєзабезпечення Мінрегіону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9797" y="1201707"/>
          <a:ext cx="949337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93379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1. Власна ініціатива</a:t>
                      </a:r>
                      <a:r>
                        <a:rPr lang="uk-UA" baseline="0" dirty="0" smtClean="0"/>
                        <a:t> та на виконання доручень Уряду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128464" y="1844825"/>
            <a:ext cx="375788" cy="288031"/>
          </a:xfrm>
          <a:prstGeom prst="roundRect">
            <a:avLst/>
          </a:prstGeom>
          <a:solidFill>
            <a:srgbClr val="FFFF99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b="1" dirty="0" smtClean="0">
                <a:solidFill>
                  <a:schemeClr val="tx1"/>
                </a:solidFill>
              </a:rPr>
              <a:t>1.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8464" y="4581129"/>
            <a:ext cx="396043" cy="324035"/>
          </a:xfrm>
          <a:prstGeom prst="roundRect">
            <a:avLst/>
          </a:prstGeom>
          <a:solidFill>
            <a:srgbClr val="FFFF99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b="1" dirty="0" smtClean="0">
                <a:solidFill>
                  <a:schemeClr val="tx1"/>
                </a:solidFill>
              </a:rPr>
              <a:t>4.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8465" y="5553236"/>
            <a:ext cx="396043" cy="324037"/>
          </a:xfrm>
          <a:prstGeom prst="roundRect">
            <a:avLst/>
          </a:prstGeom>
          <a:solidFill>
            <a:srgbClr val="FFFF99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b="1" dirty="0" smtClean="0">
                <a:solidFill>
                  <a:schemeClr val="tx1"/>
                </a:solidFill>
              </a:rPr>
              <a:t>5.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0512" y="1664804"/>
            <a:ext cx="5220580" cy="73866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solidFill>
                  <a:schemeClr val="accent1">
                    <a:lumMod val="75000"/>
                  </a:schemeClr>
                </a:solidFill>
              </a:rPr>
              <a:t>Проект постанови КМУ </a:t>
            </a:r>
            <a:r>
              <a:rPr lang="uk-UA" sz="1400" b="1" dirty="0" err="1" smtClean="0">
                <a:solidFill>
                  <a:schemeClr val="accent1">
                    <a:lumMod val="75000"/>
                  </a:schemeClr>
                </a:solidFill>
              </a:rPr>
              <a:t>“Про</a:t>
            </a:r>
            <a:r>
              <a:rPr lang="uk-UA" sz="1400" b="1" dirty="0" smtClean="0">
                <a:solidFill>
                  <a:schemeClr val="accent1">
                    <a:lumMod val="75000"/>
                  </a:schemeClr>
                </a:solidFill>
              </a:rPr>
              <a:t> внесення змін до постанов Кабінету Міністрів України від 26 липня 2006 р.</a:t>
            </a:r>
            <a:br>
              <a:rPr lang="uk-UA" sz="1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1400" b="1" dirty="0" smtClean="0">
                <a:solidFill>
                  <a:schemeClr val="accent1">
                    <a:lumMod val="75000"/>
                  </a:schemeClr>
                </a:solidFill>
              </a:rPr>
              <a:t>№ 1010 і від 1 червня 2011 р. №869”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889104" y="1628800"/>
            <a:ext cx="3943870" cy="89255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1300" b="1" dirty="0" smtClean="0"/>
              <a:t>Мета</a:t>
            </a:r>
            <a:r>
              <a:rPr lang="uk-UA" sz="1300" dirty="0" smtClean="0"/>
              <a:t>: визначити порядок відшкодування втрат, які виникають протягом періоду розгляду розрахунків тарифів, встановлення та їх оприлюднення ОМС </a:t>
            </a:r>
            <a:endParaRPr lang="ru-RU" sz="1300" dirty="0" smtClean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8464" y="2780928"/>
            <a:ext cx="360039" cy="288032"/>
          </a:xfrm>
          <a:prstGeom prst="roundRect">
            <a:avLst/>
          </a:prstGeom>
          <a:solidFill>
            <a:srgbClr val="FFFF99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b="1" dirty="0" smtClean="0">
                <a:solidFill>
                  <a:schemeClr val="tx1"/>
                </a:solidFill>
              </a:rPr>
              <a:t>2.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0512" y="2672916"/>
            <a:ext cx="5220580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solidFill>
                  <a:schemeClr val="accent1">
                    <a:lumMod val="75000"/>
                  </a:schemeClr>
                </a:solidFill>
              </a:rPr>
              <a:t>Проект постанови КМУ </a:t>
            </a:r>
            <a:r>
              <a:rPr lang="uk-UA" sz="1400" b="1" dirty="0" err="1" smtClean="0">
                <a:solidFill>
                  <a:schemeClr val="accent1">
                    <a:lumMod val="75000"/>
                  </a:schemeClr>
                </a:solidFill>
              </a:rPr>
              <a:t>“Про</a:t>
            </a:r>
            <a:r>
              <a:rPr lang="uk-UA" sz="1400" b="1" dirty="0" smtClean="0">
                <a:solidFill>
                  <a:schemeClr val="accent1">
                    <a:lumMod val="75000"/>
                  </a:schemeClr>
                </a:solidFill>
              </a:rPr>
              <a:t> внесення змін до деяких постанов Кабінету Міністрів </a:t>
            </a:r>
            <a:r>
              <a:rPr lang="uk-UA" sz="1400" b="1" dirty="0" err="1" smtClean="0">
                <a:solidFill>
                  <a:schemeClr val="accent1">
                    <a:lumMod val="75000"/>
                  </a:schemeClr>
                </a:solidFill>
              </a:rPr>
              <a:t>України”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889104" y="2636912"/>
            <a:ext cx="3920125" cy="89255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1300" b="1" dirty="0" smtClean="0"/>
              <a:t>Мета</a:t>
            </a:r>
            <a:r>
              <a:rPr lang="uk-UA" sz="1300" dirty="0" smtClean="0"/>
              <a:t>: визначити умови реструктуризації заборгованості за спожиті комунальні послуги та скасувати механізм розстрочки на оплату послуги з ЦО </a:t>
            </a:r>
            <a:endParaRPr lang="ru-RU" sz="1300" dirty="0" smtClean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3284" y="3645025"/>
            <a:ext cx="370968" cy="324036"/>
          </a:xfrm>
          <a:prstGeom prst="roundRect">
            <a:avLst/>
          </a:prstGeom>
          <a:solidFill>
            <a:srgbClr val="FFFF99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b="1" dirty="0" smtClean="0">
                <a:solidFill>
                  <a:schemeClr val="tx1"/>
                </a:solidFill>
              </a:rPr>
              <a:t>3.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440" y="3573016"/>
            <a:ext cx="5245656" cy="73866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solidFill>
                  <a:schemeClr val="accent1">
                    <a:lumMod val="75000"/>
                  </a:schemeClr>
                </a:solidFill>
              </a:rPr>
              <a:t>Проект наказу </a:t>
            </a:r>
            <a:r>
              <a:rPr lang="uk-UA" sz="1400" b="1" dirty="0" err="1" smtClean="0">
                <a:solidFill>
                  <a:schemeClr val="accent1">
                    <a:lumMod val="75000"/>
                  </a:schemeClr>
                </a:solidFill>
              </a:rPr>
              <a:t>Мінрегіону</a:t>
            </a:r>
            <a:r>
              <a:rPr lang="uk-UA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1400" b="1" dirty="0" err="1" smtClean="0">
                <a:solidFill>
                  <a:schemeClr val="accent1">
                    <a:lumMod val="75000"/>
                  </a:schemeClr>
                </a:solidFill>
              </a:rPr>
              <a:t>“Про</a:t>
            </a:r>
            <a:r>
              <a:rPr lang="uk-UA" sz="1400" b="1" dirty="0" smtClean="0">
                <a:solidFill>
                  <a:schemeClr val="accent1">
                    <a:lumMod val="75000"/>
                  </a:schemeClr>
                </a:solidFill>
              </a:rPr>
              <a:t> затвердження Порядку розгляду органами місцевого самоврядування розрахунків тарифів на житлово-комунальні </a:t>
            </a:r>
            <a:r>
              <a:rPr lang="uk-UA" sz="1400" b="1" dirty="0" err="1" smtClean="0">
                <a:solidFill>
                  <a:schemeClr val="accent1">
                    <a:lumMod val="75000"/>
                  </a:schemeClr>
                </a:solidFill>
              </a:rPr>
              <a:t>послуги”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96516" y="4473116"/>
            <a:ext cx="5220580" cy="73866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solidFill>
                  <a:schemeClr val="accent1">
                    <a:lumMod val="75000"/>
                  </a:schemeClr>
                </a:solidFill>
              </a:rPr>
              <a:t>Проект постанови КМУ </a:t>
            </a:r>
            <a:r>
              <a:rPr lang="uk-UA" sz="1400" b="1" dirty="0" err="1" smtClean="0">
                <a:solidFill>
                  <a:schemeClr val="accent1">
                    <a:lumMod val="75000"/>
                  </a:schemeClr>
                </a:solidFill>
              </a:rPr>
              <a:t>“Про</a:t>
            </a:r>
            <a:r>
              <a:rPr lang="uk-UA" sz="1400" b="1" dirty="0" smtClean="0">
                <a:solidFill>
                  <a:schemeClr val="accent1">
                    <a:lumMod val="75000"/>
                  </a:schemeClr>
                </a:solidFill>
              </a:rPr>
              <a:t> внесення змін до порядків, затверджених постановою Кабінету Міністрів України від 1 червня 2011 р. № 869”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632521" y="5445224"/>
            <a:ext cx="5220579" cy="76944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solidFill>
                  <a:schemeClr val="accent1">
                    <a:lumMod val="75000"/>
                  </a:schemeClr>
                </a:solidFill>
              </a:rPr>
              <a:t>Проект постанови КМУ </a:t>
            </a:r>
            <a:r>
              <a:rPr lang="uk-UA" sz="1400" b="1" dirty="0" err="1" smtClean="0">
                <a:solidFill>
                  <a:schemeClr val="accent1">
                    <a:lumMod val="75000"/>
                  </a:schemeClr>
                </a:solidFill>
              </a:rPr>
              <a:t>“Про</a:t>
            </a:r>
            <a:r>
              <a:rPr lang="uk-UA" sz="1400" b="1" dirty="0" smtClean="0">
                <a:solidFill>
                  <a:schemeClr val="accent1">
                    <a:lumMod val="75000"/>
                  </a:schemeClr>
                </a:solidFill>
              </a:rPr>
              <a:t> внесення змін до деяких постанов Кабінету Міністрів України щодо формування тарифів на теплову енергію та комунальні послуги </a:t>
            </a:r>
            <a:r>
              <a:rPr lang="uk-UA" sz="1600" b="1" dirty="0" smtClean="0">
                <a:solidFill>
                  <a:schemeClr val="accent1">
                    <a:lumMod val="75000"/>
                  </a:schemeClr>
                </a:solidFill>
              </a:rPr>
              <a:t>”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5925108" y="3609020"/>
            <a:ext cx="3852428" cy="6924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1300" b="1" dirty="0" smtClean="0"/>
              <a:t>Мета</a:t>
            </a:r>
            <a:r>
              <a:rPr lang="uk-UA" sz="1300" dirty="0" smtClean="0"/>
              <a:t>: визначити процедуру розгляду органами місцевого самоврядування розрахунків тарифів на житлово-комунальні послуги</a:t>
            </a:r>
            <a:endParaRPr lang="ru-RU" sz="13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925108" y="4437112"/>
            <a:ext cx="3852428" cy="89255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1300" b="1" dirty="0" smtClean="0"/>
              <a:t>Мета</a:t>
            </a:r>
            <a:r>
              <a:rPr lang="uk-UA" sz="1300" dirty="0" smtClean="0"/>
              <a:t>: єдиний підхід до формування тарифів на водопостачання та водовідведення, не залежно від органу регулювання діяльності підприємств</a:t>
            </a:r>
            <a:endParaRPr lang="ru-RU" sz="13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5961112" y="5373216"/>
            <a:ext cx="3816424" cy="129266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1300" b="1" dirty="0" smtClean="0"/>
              <a:t>Мета</a:t>
            </a:r>
            <a:r>
              <a:rPr lang="uk-UA" sz="1300" dirty="0" smtClean="0"/>
              <a:t>: єдиний підхід до формування тарифів на теплову енергію та комунальні послуги підприємствами ТКЕ, не залежно від органу регулювання їх діяльності; визначення механізму зменшення понаднормативних  втрат</a:t>
            </a:r>
            <a:endParaRPr lang="ru-RU" sz="13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" y="152636"/>
            <a:ext cx="7180263" cy="1008112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uk-UA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ЕКОНОМІКА </a:t>
            </a:r>
            <a:br>
              <a:rPr lang="uk-UA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ЖИТЛОВО-КОМУНАЛЬНОГО ГОСПОДАРСТВА</a:t>
            </a:r>
            <a:br>
              <a:rPr lang="uk-UA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(станом на 01.10.2017)</a:t>
            </a:r>
            <a:r>
              <a:rPr lang="uk-UA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050" name="Місце для вмісту 5"/>
          <p:cNvGraphicFramePr>
            <a:graphicFrameLocks noGrp="1"/>
          </p:cNvGraphicFramePr>
          <p:nvPr>
            <p:ph sz="half" idx="4294967295"/>
          </p:nvPr>
        </p:nvGraphicFramePr>
        <p:xfrm>
          <a:off x="800100" y="1076325"/>
          <a:ext cx="4826000" cy="1962150"/>
        </p:xfrm>
        <a:graphic>
          <a:graphicData uri="http://schemas.openxmlformats.org/presentationml/2006/ole">
            <p:oleObj spid="_x0000_s28680" name="Worksheet" r:id="rId4" imgW="5737840" imgH="2331720" progId="Excel.Sheet.8">
              <p:embed/>
            </p:oleObj>
          </a:graphicData>
        </a:graphic>
      </p:graphicFrame>
      <p:pic>
        <p:nvPicPr>
          <p:cNvPr id="2054" name="Рисунок 1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0238" y="260350"/>
            <a:ext cx="29289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я 7"/>
          <p:cNvGraphicFramePr>
            <a:graphicFrameLocks noGrp="1"/>
          </p:cNvGraphicFramePr>
          <p:nvPr/>
        </p:nvGraphicFramePr>
        <p:xfrm>
          <a:off x="6513514" y="1124745"/>
          <a:ext cx="3156012" cy="2082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653"/>
                <a:gridCol w="1535359"/>
              </a:tblGrid>
              <a:tr h="283715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Період</a:t>
                      </a:r>
                      <a:endParaRPr lang="uk-UA" sz="1200" dirty="0"/>
                    </a:p>
                  </a:txBody>
                  <a:tcPr marL="99031" marR="99031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Обсяг</a:t>
                      </a:r>
                      <a:endParaRPr lang="uk-UA" sz="1000" i="1" dirty="0"/>
                    </a:p>
                  </a:txBody>
                  <a:tcPr marL="99031" marR="99031" marT="45708" marB="45708"/>
                </a:tc>
              </a:tr>
              <a:tr h="340148"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/>
                        <a:t>2013 рік</a:t>
                      </a:r>
                      <a:endParaRPr lang="uk-UA" sz="1100" b="1" dirty="0"/>
                    </a:p>
                  </a:txBody>
                  <a:tcPr marL="99031" marR="99031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/>
                        <a:t>268,3 </a:t>
                      </a:r>
                      <a:r>
                        <a:rPr lang="uk-UA" sz="1100" b="1" dirty="0" err="1" smtClean="0"/>
                        <a:t>млн.грн</a:t>
                      </a:r>
                      <a:r>
                        <a:rPr lang="uk-UA" sz="1100" b="1" dirty="0" smtClean="0"/>
                        <a:t>.</a:t>
                      </a:r>
                      <a:endParaRPr lang="uk-UA" sz="1100" b="1" dirty="0"/>
                    </a:p>
                  </a:txBody>
                  <a:tcPr marL="99031" marR="99031" marT="45708" marB="45708"/>
                </a:tc>
              </a:tr>
              <a:tr h="3520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dirty="0" smtClean="0"/>
                        <a:t>2014 рік</a:t>
                      </a:r>
                      <a:endParaRPr lang="uk-UA" sz="1100" b="1" dirty="0"/>
                    </a:p>
                  </a:txBody>
                  <a:tcPr marL="99031" marR="99031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/>
                        <a:t>1244,8 </a:t>
                      </a:r>
                      <a:r>
                        <a:rPr lang="uk-UA" sz="1100" b="1" dirty="0" err="1" smtClean="0"/>
                        <a:t>млн.грн</a:t>
                      </a:r>
                      <a:r>
                        <a:rPr lang="uk-UA" sz="1100" b="1" dirty="0" smtClean="0"/>
                        <a:t>.</a:t>
                      </a:r>
                      <a:endParaRPr lang="uk-UA" sz="1100" b="1" dirty="0"/>
                    </a:p>
                  </a:txBody>
                  <a:tcPr marL="99031" marR="99031" marT="45708" marB="45708"/>
                </a:tc>
              </a:tr>
              <a:tr h="340148"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/>
                        <a:t>2015 рік</a:t>
                      </a:r>
                      <a:endParaRPr lang="uk-UA" sz="1100" b="1" dirty="0"/>
                    </a:p>
                  </a:txBody>
                  <a:tcPr marL="99031" marR="99031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/>
                        <a:t>697,9 </a:t>
                      </a:r>
                      <a:r>
                        <a:rPr lang="uk-UA" sz="1100" b="1" dirty="0" err="1" smtClean="0"/>
                        <a:t>млн.грн</a:t>
                      </a:r>
                      <a:r>
                        <a:rPr lang="uk-UA" sz="1100" b="1" dirty="0" smtClean="0"/>
                        <a:t>.</a:t>
                      </a:r>
                      <a:endParaRPr lang="uk-UA" sz="1100" b="1" dirty="0"/>
                    </a:p>
                  </a:txBody>
                  <a:tcPr marL="99031" marR="99031" marT="45708" marB="45708"/>
                </a:tc>
              </a:tr>
              <a:tr h="340148"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/>
                        <a:t>2016 рік</a:t>
                      </a:r>
                      <a:endParaRPr lang="uk-UA" sz="1100" b="1" dirty="0"/>
                    </a:p>
                  </a:txBody>
                  <a:tcPr marL="99031" marR="99031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/>
                        <a:t>423,3 </a:t>
                      </a:r>
                      <a:r>
                        <a:rPr lang="uk-UA" sz="1100" b="1" dirty="0" err="1" smtClean="0"/>
                        <a:t>млн.грн</a:t>
                      </a:r>
                      <a:r>
                        <a:rPr lang="uk-UA" sz="1100" b="1" dirty="0" smtClean="0"/>
                        <a:t>.</a:t>
                      </a:r>
                      <a:endParaRPr lang="uk-UA" sz="1100" b="1" dirty="0"/>
                    </a:p>
                  </a:txBody>
                  <a:tcPr marL="99031" marR="99031" marT="45708" marB="45708"/>
                </a:tc>
              </a:tr>
              <a:tr h="340148"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/>
                        <a:t>Січень-вересень 2017</a:t>
                      </a:r>
                      <a:endParaRPr lang="uk-UA" sz="1100" b="1" dirty="0"/>
                    </a:p>
                  </a:txBody>
                  <a:tcPr marL="99031" marR="99031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/>
                        <a:t>690,6 </a:t>
                      </a:r>
                      <a:r>
                        <a:rPr lang="uk-UA" sz="1100" b="1" dirty="0" err="1" smtClean="0"/>
                        <a:t>млн.грн</a:t>
                      </a:r>
                      <a:r>
                        <a:rPr lang="uk-UA" sz="1100" b="1" dirty="0" smtClean="0"/>
                        <a:t>.</a:t>
                      </a:r>
                      <a:endParaRPr lang="uk-UA" sz="1100" b="1" dirty="0"/>
                    </a:p>
                  </a:txBody>
                  <a:tcPr marL="99031" marR="99031" marT="45708" marB="45708"/>
                </a:tc>
              </a:tr>
            </a:tbl>
          </a:graphicData>
        </a:graphic>
      </p:graphicFrame>
      <p:sp>
        <p:nvSpPr>
          <p:cNvPr id="2076" name="TextBox 8"/>
          <p:cNvSpPr txBox="1">
            <a:spLocks noChangeArrowheads="1"/>
          </p:cNvSpPr>
          <p:nvPr/>
        </p:nvSpPr>
        <p:spPr bwMode="auto">
          <a:xfrm>
            <a:off x="1285876" y="6453189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k-UA" altLang="uk-UA"/>
          </a:p>
        </p:txBody>
      </p:sp>
      <p:graphicFrame>
        <p:nvGraphicFramePr>
          <p:cNvPr id="2053" name="Місце для вмісту 5"/>
          <p:cNvGraphicFramePr>
            <a:graphicFrameLocks noGrp="1"/>
          </p:cNvGraphicFramePr>
          <p:nvPr/>
        </p:nvGraphicFramePr>
        <p:xfrm>
          <a:off x="698500" y="3492500"/>
          <a:ext cx="5200650" cy="2789238"/>
        </p:xfrm>
        <a:graphic>
          <a:graphicData uri="http://schemas.openxmlformats.org/presentationml/2006/ole">
            <p:oleObj spid="_x0000_s28681" name="Worksheet" r:id="rId6" imgW="5783654" imgH="2187000" progId="Excel.Sheet.8">
              <p:embed/>
            </p:oleObj>
          </a:graphicData>
        </a:graphic>
      </p:graphicFrame>
      <p:graphicFrame>
        <p:nvGraphicFramePr>
          <p:cNvPr id="19" name="Таблиця 18"/>
          <p:cNvGraphicFramePr>
            <a:graphicFrameLocks noGrp="1"/>
          </p:cNvGraphicFramePr>
          <p:nvPr/>
        </p:nvGraphicFramePr>
        <p:xfrm>
          <a:off x="6465169" y="3969062"/>
          <a:ext cx="3156012" cy="2082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653"/>
                <a:gridCol w="1535359"/>
              </a:tblGrid>
              <a:tr h="283715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Період</a:t>
                      </a:r>
                      <a:endParaRPr lang="uk-UA" sz="1200" dirty="0"/>
                    </a:p>
                  </a:txBody>
                  <a:tcPr marL="99031" marR="99031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Обсяг</a:t>
                      </a:r>
                      <a:endParaRPr lang="uk-UA" sz="1000" i="1" dirty="0"/>
                    </a:p>
                  </a:txBody>
                  <a:tcPr marL="99031" marR="99031" marT="45708" marB="45708"/>
                </a:tc>
              </a:tr>
              <a:tr h="340148"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/>
                        <a:t>2013 рік</a:t>
                      </a:r>
                      <a:endParaRPr lang="uk-UA" sz="1100" b="1" dirty="0"/>
                    </a:p>
                  </a:txBody>
                  <a:tcPr marL="99031" marR="99031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/>
                        <a:t>5,0 </a:t>
                      </a:r>
                      <a:r>
                        <a:rPr lang="uk-UA" sz="1100" b="1" dirty="0" err="1" smtClean="0"/>
                        <a:t>млрд.грн</a:t>
                      </a:r>
                      <a:r>
                        <a:rPr lang="uk-UA" sz="1100" b="1" dirty="0" smtClean="0"/>
                        <a:t>.</a:t>
                      </a:r>
                      <a:endParaRPr lang="uk-UA" sz="1100" b="1" dirty="0"/>
                    </a:p>
                  </a:txBody>
                  <a:tcPr marL="99031" marR="99031" marT="45708" marB="45708"/>
                </a:tc>
              </a:tr>
              <a:tr h="3520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dirty="0" smtClean="0"/>
                        <a:t>2014 рік</a:t>
                      </a:r>
                      <a:endParaRPr lang="uk-UA" sz="1100" b="1" dirty="0"/>
                    </a:p>
                  </a:txBody>
                  <a:tcPr marL="99031" marR="99031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/>
                        <a:t>3,0 </a:t>
                      </a:r>
                      <a:r>
                        <a:rPr lang="uk-UA" sz="1100" b="1" dirty="0" err="1" smtClean="0"/>
                        <a:t>млрд.грн</a:t>
                      </a:r>
                      <a:r>
                        <a:rPr lang="uk-UA" sz="1100" b="1" dirty="0" smtClean="0"/>
                        <a:t>.</a:t>
                      </a:r>
                      <a:endParaRPr lang="uk-UA" sz="1100" b="1" dirty="0"/>
                    </a:p>
                  </a:txBody>
                  <a:tcPr marL="99031" marR="99031" marT="45708" marB="45708"/>
                </a:tc>
              </a:tr>
              <a:tr h="340148"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/>
                        <a:t>2015 рік</a:t>
                      </a:r>
                      <a:endParaRPr lang="uk-UA" sz="1100" b="1" dirty="0"/>
                    </a:p>
                  </a:txBody>
                  <a:tcPr marL="99031" marR="99031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/>
                        <a:t>4,2 </a:t>
                      </a:r>
                      <a:r>
                        <a:rPr lang="uk-UA" sz="1100" b="1" dirty="0" err="1" smtClean="0"/>
                        <a:t>млрд.грн</a:t>
                      </a:r>
                      <a:r>
                        <a:rPr lang="uk-UA" sz="1100" b="1" dirty="0" smtClean="0"/>
                        <a:t>.</a:t>
                      </a:r>
                      <a:endParaRPr lang="uk-UA" sz="1100" b="1" dirty="0"/>
                    </a:p>
                  </a:txBody>
                  <a:tcPr marL="99031" marR="99031" marT="45708" marB="45708"/>
                </a:tc>
              </a:tr>
              <a:tr h="340148"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/>
                        <a:t>2016 рік</a:t>
                      </a:r>
                      <a:endParaRPr lang="uk-UA" sz="1100" b="1" dirty="0"/>
                    </a:p>
                  </a:txBody>
                  <a:tcPr marL="99031" marR="99031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/>
                        <a:t>6,1 </a:t>
                      </a:r>
                      <a:r>
                        <a:rPr lang="uk-UA" sz="1100" b="1" dirty="0" err="1" smtClean="0"/>
                        <a:t>млрд.грн</a:t>
                      </a:r>
                      <a:r>
                        <a:rPr lang="uk-UA" sz="1100" b="1" dirty="0" smtClean="0"/>
                        <a:t>.</a:t>
                      </a:r>
                      <a:endParaRPr lang="uk-UA" sz="1100" b="1" dirty="0"/>
                    </a:p>
                  </a:txBody>
                  <a:tcPr marL="99031" marR="99031" marT="45708" marB="45708"/>
                </a:tc>
              </a:tr>
              <a:tr h="340148"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err="1" smtClean="0"/>
                        <a:t>Січень–вересень</a:t>
                      </a:r>
                      <a:r>
                        <a:rPr lang="uk-UA" sz="1100" b="1" dirty="0" smtClean="0"/>
                        <a:t>  2017</a:t>
                      </a:r>
                      <a:endParaRPr lang="uk-UA" sz="1100" b="1" dirty="0"/>
                    </a:p>
                  </a:txBody>
                  <a:tcPr marL="99031" marR="99031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/>
                        <a:t>4,4 </a:t>
                      </a:r>
                      <a:r>
                        <a:rPr lang="uk-UA" sz="1100" b="1" dirty="0" err="1" smtClean="0"/>
                        <a:t>млрд.грн</a:t>
                      </a:r>
                      <a:r>
                        <a:rPr lang="uk-UA" sz="1100" b="1" dirty="0" smtClean="0"/>
                        <a:t>.</a:t>
                      </a:r>
                      <a:endParaRPr lang="uk-UA" sz="1100" b="1" dirty="0"/>
                    </a:p>
                  </a:txBody>
                  <a:tcPr marL="99031" marR="99031" marT="45708" marB="45708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7689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НОРМАТИВНА РОБОТА </a:t>
            </a:r>
          </a:p>
          <a:p>
            <a:pPr algn="ctr"/>
            <a:r>
              <a:rPr lang="uk-UA" b="1" dirty="0" smtClean="0"/>
              <a:t>Департаменту економіки систем життєзабезпечення Мінрегіону</a:t>
            </a:r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42823" y="1201707"/>
          <a:ext cx="942035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0353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2. На виконання ЗУ </a:t>
                      </a:r>
                      <a:r>
                        <a:rPr lang="uk-UA" dirty="0" err="1" smtClean="0"/>
                        <a:t>“Про</a:t>
                      </a:r>
                      <a:r>
                        <a:rPr lang="uk-UA" dirty="0" smtClean="0"/>
                        <a:t> комерційний облік теплової енергії та </a:t>
                      </a:r>
                      <a:r>
                        <a:rPr lang="uk-UA" dirty="0" err="1" smtClean="0"/>
                        <a:t>водопостачання”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128464" y="1952836"/>
            <a:ext cx="370968" cy="216024"/>
          </a:xfrm>
          <a:prstGeom prst="roundRect">
            <a:avLst/>
          </a:prstGeom>
          <a:solidFill>
            <a:srgbClr val="FFFF99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b="1" dirty="0" smtClean="0">
                <a:solidFill>
                  <a:schemeClr val="tx1"/>
                </a:solidFill>
              </a:rPr>
              <a:t>1.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6771" y="5013177"/>
            <a:ext cx="401643" cy="252027"/>
          </a:xfrm>
          <a:prstGeom prst="roundRect">
            <a:avLst/>
          </a:prstGeom>
          <a:solidFill>
            <a:srgbClr val="FFFF99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b="1" dirty="0" smtClean="0">
                <a:solidFill>
                  <a:schemeClr val="tx1"/>
                </a:solidFill>
              </a:rPr>
              <a:t>4.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4508" y="1592797"/>
            <a:ext cx="5148572" cy="138499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solidFill>
                  <a:schemeClr val="accent1">
                    <a:lumMod val="75000"/>
                  </a:schemeClr>
                </a:solidFill>
              </a:rPr>
              <a:t>Проект постанови КМУ </a:t>
            </a:r>
            <a:r>
              <a:rPr lang="uk-UA" sz="1400" b="1" dirty="0" err="1" smtClean="0">
                <a:solidFill>
                  <a:schemeClr val="accent1">
                    <a:lumMod val="75000"/>
                  </a:schemeClr>
                </a:solidFill>
              </a:rPr>
              <a:t>“Про</a:t>
            </a:r>
            <a:r>
              <a:rPr lang="uk-UA" sz="1400" b="1" dirty="0" smtClean="0">
                <a:solidFill>
                  <a:schemeClr val="accent1">
                    <a:lumMod val="75000"/>
                  </a:schemeClr>
                </a:solidFill>
              </a:rPr>
              <a:t> затвердження порядку перерахування сплачених споживачами внесків за встановлення вузла комерційного обліку оператору зовнішніх інженерних мереж виконавцем комунальної послуги, який не є оператором відповідних зовнішніх </a:t>
            </a:r>
            <a:r>
              <a:rPr lang="uk-UA" sz="1400" b="1" dirty="0" err="1" smtClean="0">
                <a:solidFill>
                  <a:schemeClr val="accent1">
                    <a:lumMod val="75000"/>
                  </a:schemeClr>
                </a:solidFill>
              </a:rPr>
              <a:t>мереж”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781092" y="1664804"/>
            <a:ext cx="3963586" cy="6924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1300" b="1" dirty="0" smtClean="0"/>
              <a:t>Мета</a:t>
            </a:r>
            <a:r>
              <a:rPr lang="uk-UA" sz="1250" dirty="0" smtClean="0"/>
              <a:t>: визначити обсяги, строки перерахування внесків, відповідальність (штрафні санкції та порушення)</a:t>
            </a:r>
            <a:endParaRPr lang="ru-RU" sz="1250" dirty="0" smtClean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0933" y="3140968"/>
            <a:ext cx="370968" cy="252028"/>
          </a:xfrm>
          <a:prstGeom prst="roundRect">
            <a:avLst/>
          </a:prstGeom>
          <a:solidFill>
            <a:srgbClr val="FFFF99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b="1" dirty="0" smtClean="0">
                <a:solidFill>
                  <a:schemeClr val="tx1"/>
                </a:solidFill>
              </a:rPr>
              <a:t>2.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4508" y="3104964"/>
            <a:ext cx="5148572" cy="73866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solidFill>
                  <a:schemeClr val="accent1">
                    <a:lumMod val="75000"/>
                  </a:schemeClr>
                </a:solidFill>
              </a:rPr>
              <a:t>Проект постанови КМУ </a:t>
            </a:r>
            <a:r>
              <a:rPr lang="uk-UA" sz="1400" b="1" dirty="0" err="1" smtClean="0">
                <a:solidFill>
                  <a:schemeClr val="accent1">
                    <a:lumMod val="75000"/>
                  </a:schemeClr>
                </a:solidFill>
              </a:rPr>
              <a:t>“Про</a:t>
            </a:r>
            <a:r>
              <a:rPr lang="uk-UA" sz="1400" b="1" dirty="0" smtClean="0">
                <a:solidFill>
                  <a:schemeClr val="accent1">
                    <a:lumMod val="75000"/>
                  </a:schemeClr>
                </a:solidFill>
              </a:rPr>
              <a:t> внесення змін до Порядків формування тарифів, затверджених постановою КМУ від 1 червня 2011 р. № 869”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817097" y="2744924"/>
            <a:ext cx="3992132" cy="10566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1300" b="1" dirty="0" smtClean="0"/>
              <a:t>Мета: </a:t>
            </a:r>
            <a:r>
              <a:rPr lang="uk-UA" sz="1250" dirty="0" smtClean="0"/>
              <a:t>привести у відповідність до ЗУ </a:t>
            </a:r>
            <a:r>
              <a:rPr lang="uk-UA" sz="1250" dirty="0" err="1" smtClean="0"/>
              <a:t>“Про</a:t>
            </a:r>
            <a:r>
              <a:rPr lang="uk-UA" sz="1250" dirty="0" smtClean="0"/>
              <a:t> комерційний облік теплової енергії та </a:t>
            </a:r>
            <a:r>
              <a:rPr lang="uk-UA" sz="1250" dirty="0" err="1" smtClean="0"/>
              <a:t>водопостачання”</a:t>
            </a:r>
            <a:r>
              <a:rPr lang="uk-UA" sz="1250" dirty="0" smtClean="0"/>
              <a:t> вилучивши зі складу тарифів витрати на періодичну повірку, обслуговування та ремонт засобів обліку</a:t>
            </a:r>
            <a:endParaRPr lang="ru-RU" sz="1250" dirty="0" smtClean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8464" y="4077072"/>
            <a:ext cx="370968" cy="316401"/>
          </a:xfrm>
          <a:prstGeom prst="roundRect">
            <a:avLst/>
          </a:prstGeom>
          <a:solidFill>
            <a:srgbClr val="FFFF99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b="1" dirty="0" smtClean="0">
                <a:solidFill>
                  <a:schemeClr val="tx1"/>
                </a:solidFill>
              </a:rPr>
              <a:t>3.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4927" y="3940182"/>
            <a:ext cx="5174157" cy="73866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solidFill>
                  <a:schemeClr val="accent1">
                    <a:lumMod val="75000"/>
                  </a:schemeClr>
                </a:solidFill>
              </a:rPr>
              <a:t>Проект постанови КМУ </a:t>
            </a:r>
            <a:r>
              <a:rPr lang="uk-UA" sz="1400" b="1" dirty="0" err="1" smtClean="0">
                <a:solidFill>
                  <a:schemeClr val="accent1">
                    <a:lumMod val="75000"/>
                  </a:schemeClr>
                </a:solidFill>
              </a:rPr>
              <a:t>“Про</a:t>
            </a:r>
            <a:r>
              <a:rPr lang="uk-UA" sz="1400" b="1" dirty="0" smtClean="0">
                <a:solidFill>
                  <a:schemeClr val="accent1">
                    <a:lumMod val="75000"/>
                  </a:schemeClr>
                </a:solidFill>
              </a:rPr>
              <a:t> внесення змін до постанови Кабінету Міністрів України від 6 серпня </a:t>
            </a:r>
            <a:br>
              <a:rPr lang="uk-UA" sz="1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1400" b="1" dirty="0" smtClean="0">
                <a:solidFill>
                  <a:schemeClr val="accent1">
                    <a:lumMod val="75000"/>
                  </a:schemeClr>
                </a:solidFill>
              </a:rPr>
              <a:t>2014 р. № 409”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71440" y="4905165"/>
            <a:ext cx="5137644" cy="95410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solidFill>
                  <a:schemeClr val="accent1">
                    <a:lumMod val="75000"/>
                  </a:schemeClr>
                </a:solidFill>
              </a:rPr>
              <a:t>Проект наказу </a:t>
            </a:r>
            <a:r>
              <a:rPr lang="uk-UA" sz="1400" b="1" dirty="0" err="1" smtClean="0">
                <a:solidFill>
                  <a:schemeClr val="accent1">
                    <a:lumMod val="75000"/>
                  </a:schemeClr>
                </a:solidFill>
              </a:rPr>
              <a:t>Мінрегіону</a:t>
            </a:r>
            <a:r>
              <a:rPr lang="uk-UA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1400" b="1" dirty="0" err="1" smtClean="0">
                <a:solidFill>
                  <a:schemeClr val="accent1">
                    <a:lumMod val="75000"/>
                  </a:schemeClr>
                </a:solidFill>
              </a:rPr>
              <a:t>“Про</a:t>
            </a:r>
            <a:r>
              <a:rPr lang="uk-UA" sz="1400" b="1" dirty="0" smtClean="0">
                <a:solidFill>
                  <a:schemeClr val="accent1">
                    <a:lumMod val="75000"/>
                  </a:schemeClr>
                </a:solidFill>
              </a:rPr>
              <a:t> затвердження Методики визначення розміру внесків за заміну та обслуговування вузлів комерційного обліку та їх розподілу між </a:t>
            </a:r>
            <a:r>
              <a:rPr lang="uk-UA" sz="1400" b="1" dirty="0" err="1" smtClean="0">
                <a:solidFill>
                  <a:schemeClr val="accent1">
                    <a:lumMod val="75000"/>
                  </a:schemeClr>
                </a:solidFill>
              </a:rPr>
              <a:t>споживачами”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5853100" y="3897052"/>
            <a:ext cx="3924436" cy="86946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1300" b="1" dirty="0" smtClean="0"/>
              <a:t>Мета</a:t>
            </a:r>
            <a:r>
              <a:rPr lang="uk-UA" sz="1300" dirty="0" smtClean="0"/>
              <a:t>: </a:t>
            </a:r>
            <a:r>
              <a:rPr lang="uk-UA" sz="1250" dirty="0" smtClean="0"/>
              <a:t>забезпечити соціальний захист громадян при оплаті ними внесків за встановлення, обслуговування та заміну вузлів комерційного обліку</a:t>
            </a:r>
            <a:endParaRPr lang="ru-RU" sz="125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5853100" y="4905164"/>
            <a:ext cx="3924436" cy="86946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1300" b="1" dirty="0" smtClean="0"/>
              <a:t>Мета</a:t>
            </a:r>
            <a:r>
              <a:rPr lang="uk-UA" sz="1300" dirty="0" smtClean="0"/>
              <a:t>: </a:t>
            </a:r>
            <a:r>
              <a:rPr lang="uk-UA" sz="1250" dirty="0" smtClean="0"/>
              <a:t>єдиний підхід до визначення розміру внесків за заміну та обслуговування вузлів комерційного обліку та їх розподілу між споживачами</a:t>
            </a:r>
            <a:endParaRPr lang="ru-RU" sz="1250" dirty="0" smtClean="0"/>
          </a:p>
        </p:txBody>
      </p:sp>
      <p:sp>
        <p:nvSpPr>
          <p:cNvPr id="21" name="Прямокутник 20"/>
          <p:cNvSpPr/>
          <p:nvPr/>
        </p:nvSpPr>
        <p:spPr>
          <a:xfrm>
            <a:off x="524508" y="5985284"/>
            <a:ext cx="5184576" cy="64807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accent1">
                    <a:lumMod val="75000"/>
                  </a:schemeClr>
                </a:solidFill>
              </a:rPr>
              <a:t>Проект постанови КМУ </a:t>
            </a:r>
            <a:r>
              <a:rPr lang="uk-UA" sz="1400" b="1" dirty="0" err="1" smtClean="0">
                <a:solidFill>
                  <a:schemeClr val="accent1">
                    <a:lumMod val="75000"/>
                  </a:schemeClr>
                </a:solidFill>
              </a:rPr>
              <a:t>“Про</a:t>
            </a:r>
            <a:r>
              <a:rPr lang="uk-UA" sz="1400" b="1" dirty="0" smtClean="0">
                <a:solidFill>
                  <a:schemeClr val="accent1">
                    <a:lumMod val="75000"/>
                  </a:schemeClr>
                </a:solidFill>
              </a:rPr>
              <a:t> затвердження вимог до формування виконавцями житлово-комунальних послуг платіжних </a:t>
            </a:r>
            <a:r>
              <a:rPr lang="uk-UA" sz="1400" b="1" dirty="0" err="1" smtClean="0">
                <a:solidFill>
                  <a:schemeClr val="accent1">
                    <a:lumMod val="75000"/>
                  </a:schemeClr>
                </a:solidFill>
              </a:rPr>
              <a:t>документів”</a:t>
            </a:r>
            <a:endParaRPr lang="uk-UA" sz="1400" dirty="0"/>
          </a:p>
        </p:txBody>
      </p:sp>
      <p:sp>
        <p:nvSpPr>
          <p:cNvPr id="22" name="Прямокутник 21"/>
          <p:cNvSpPr/>
          <p:nvPr/>
        </p:nvSpPr>
        <p:spPr>
          <a:xfrm>
            <a:off x="5853100" y="5913276"/>
            <a:ext cx="3924436" cy="68407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300" b="1" dirty="0" smtClean="0">
                <a:solidFill>
                  <a:schemeClr val="tx1"/>
                </a:solidFill>
              </a:rPr>
              <a:t>Мета: </a:t>
            </a:r>
            <a:r>
              <a:rPr lang="uk-UA" sz="1250" dirty="0" smtClean="0">
                <a:solidFill>
                  <a:schemeClr val="tx1"/>
                </a:solidFill>
              </a:rPr>
              <a:t>єдині вимоги до формування виконавцями житлово-комунальних послуг платіжних документів</a:t>
            </a:r>
            <a:r>
              <a:rPr lang="uk-UA" sz="1250" b="1" dirty="0" smtClean="0">
                <a:solidFill>
                  <a:schemeClr val="tx1"/>
                </a:solidFill>
              </a:rPr>
              <a:t> </a:t>
            </a:r>
            <a:endParaRPr lang="uk-UA" sz="1250" b="1" dirty="0">
              <a:solidFill>
                <a:schemeClr val="tx1"/>
              </a:solidFill>
            </a:endParaRPr>
          </a:p>
        </p:txBody>
      </p:sp>
      <p:sp>
        <p:nvSpPr>
          <p:cNvPr id="25" name="Округлений прямокутник 24"/>
          <p:cNvSpPr/>
          <p:nvPr/>
        </p:nvSpPr>
        <p:spPr>
          <a:xfrm>
            <a:off x="128464" y="6057292"/>
            <a:ext cx="360040" cy="252028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5.</a:t>
            </a:r>
            <a:endParaRPr lang="uk-UA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29775" y="352358"/>
            <a:ext cx="8525736" cy="772387"/>
          </a:xfrm>
          <a:prstGeom prst="rect">
            <a:avLst/>
          </a:prstGeom>
          <a:ln>
            <a:noFill/>
          </a:ln>
        </p:spPr>
        <p:txBody>
          <a:bodyPr vert="horz" lIns="89260" tIns="44633" rIns="89260" bIns="44633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Aft>
                <a:spcPct val="0"/>
              </a:spcAft>
              <a:buNone/>
              <a:tabLst>
                <a:tab pos="879279" algn="l"/>
              </a:tabLst>
            </a:pPr>
            <a:r>
              <a:rPr lang="uk-UA" b="1" dirty="0" smtClean="0">
                <a:solidFill>
                  <a:srgbClr val="1D89CB"/>
                </a:solidFill>
                <a:latin typeface="Calibri" pitchFamily="34" charset="0"/>
                <a:cs typeface="Arial" pitchFamily="34" charset="0"/>
              </a:rPr>
              <a:t>Врегулювання питання щодо арешту  та стягнення коштів МФО</a:t>
            </a:r>
          </a:p>
        </p:txBody>
      </p:sp>
      <p:pic>
        <p:nvPicPr>
          <p:cNvPr id="2" name="Изображение 1" descr="minregion_logo_conce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33" y="191423"/>
            <a:ext cx="675907" cy="8318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flipV="1">
            <a:off x="423163" y="1223807"/>
            <a:ext cx="9067908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B238-E5C8-4806-8CFE-7B153C4DC58A}" type="slidenum">
              <a:rPr lang="uk-UA" smtClean="0"/>
              <a:pPr/>
              <a:t>20</a:t>
            </a:fld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0" y="1340769"/>
            <a:ext cx="9867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 smtClean="0"/>
              <a:t>Розроблено проект Закону України</a:t>
            </a:r>
            <a:r>
              <a:rPr lang="uk-UA" sz="2200" dirty="0" smtClean="0"/>
              <a:t>, яким передбачено внесення змін до:</a:t>
            </a:r>
            <a:endParaRPr lang="ru-RU" sz="22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94471" y="1988840"/>
            <a:ext cx="9361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400" dirty="0" smtClean="0"/>
              <a:t> </a:t>
            </a:r>
            <a:r>
              <a:rPr lang="uk-UA" sz="2400" b="1" dirty="0" smtClean="0"/>
              <a:t>ст. 18</a:t>
            </a:r>
            <a:r>
              <a:rPr lang="uk-UA" sz="2400" b="1" baseline="30000" dirty="0" smtClean="0"/>
              <a:t>1</a:t>
            </a:r>
            <a:r>
              <a:rPr lang="uk-UA" sz="2400" b="1" dirty="0" smtClean="0"/>
              <a:t> ЗУ «Про питну воду та питне водопостачання»,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/>
              <a:t> ст. 26</a:t>
            </a:r>
            <a:r>
              <a:rPr lang="uk-UA" sz="2400" baseline="30000" dirty="0" smtClean="0"/>
              <a:t>1</a:t>
            </a:r>
            <a:r>
              <a:rPr lang="uk-UA" sz="2400" dirty="0" smtClean="0"/>
              <a:t> Закону України «Про теплопостачання», 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/>
              <a:t> ст. 48 Закону України «Про виконавче провадження»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06506" y="3356992"/>
            <a:ext cx="89709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Мета законопроекту:</a:t>
            </a:r>
            <a:r>
              <a:rPr lang="uk-UA" sz="2400" dirty="0" smtClean="0"/>
              <a:t> </a:t>
            </a:r>
          </a:p>
          <a:p>
            <a:r>
              <a:rPr lang="uk-UA" sz="2400" dirty="0" smtClean="0"/>
              <a:t>на законодавчому рівні захистити кошти, що отриманні підприємствами КТЕ та ВКГ у вигляді кредитів, позик від МФО на реалізацію інвестиційних проектів (заходів) у сферах </a:t>
            </a:r>
            <a:r>
              <a:rPr lang="uk-UA" sz="2400" dirty="0" err="1" smtClean="0"/>
              <a:t>тепло-</a:t>
            </a:r>
            <a:r>
              <a:rPr lang="uk-UA" sz="2400" dirty="0" smtClean="0"/>
              <a:t>, водопостачання та водовідведення.</a:t>
            </a:r>
          </a:p>
          <a:p>
            <a:endParaRPr lang="ru-RU" dirty="0" smtClean="0"/>
          </a:p>
          <a:p>
            <a:r>
              <a:rPr lang="uk-UA" dirty="0" smtClean="0"/>
              <a:t> 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06310" y="5656293"/>
            <a:ext cx="9201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ЗУ зареєстровано у Верховній Раді України 12.06.2017 за №6578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395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0571" y="2132858"/>
            <a:ext cx="6984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  <a:latin typeface="Arial Black" pitchFamily="34" charset="0"/>
              </a:rPr>
              <a:t>Дякую за увагу!</a:t>
            </a:r>
            <a:endParaRPr lang="ru-RU" sz="36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" y="152636"/>
            <a:ext cx="7180263" cy="108012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ЕКОНОМІКА </a:t>
            </a:r>
            <a:b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ЖИТЛОВО-КОМУНАЛЬНОГО ГОСПОДАРСТВА</a:t>
            </a:r>
            <a:b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(станом на 01.10.2017)</a:t>
            </a: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4" name="Рисунок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0238" y="260350"/>
            <a:ext cx="29289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1" name="Місце для вмісту 6"/>
          <p:cNvGraphicFramePr>
            <a:graphicFrameLocks/>
          </p:cNvGraphicFramePr>
          <p:nvPr/>
        </p:nvGraphicFramePr>
        <p:xfrm>
          <a:off x="444500" y="1689100"/>
          <a:ext cx="4789488" cy="2665413"/>
        </p:xfrm>
        <a:graphic>
          <a:graphicData uri="http://schemas.openxmlformats.org/presentationml/2006/ole">
            <p:oleObj spid="_x0000_s29704" name="Worksheet" r:id="rId5" imgW="4793023" imgH="1958256" progId="Excel.Sheet.8">
              <p:embed/>
            </p:oleObj>
          </a:graphicData>
        </a:graphic>
      </p:graphicFrame>
      <p:graphicFrame>
        <p:nvGraphicFramePr>
          <p:cNvPr id="2052" name="Місце для вмісту 7"/>
          <p:cNvGraphicFramePr>
            <a:graphicFrameLocks/>
          </p:cNvGraphicFramePr>
          <p:nvPr/>
        </p:nvGraphicFramePr>
        <p:xfrm>
          <a:off x="5313040" y="1736725"/>
          <a:ext cx="4218310" cy="2520367"/>
        </p:xfrm>
        <a:graphic>
          <a:graphicData uri="http://schemas.openxmlformats.org/presentationml/2006/ole">
            <p:oleObj spid="_x0000_s29705" name="Worksheet" r:id="rId6" imgW="4549039" imgH="2324160" progId="Excel.Sheet.8">
              <p:embed/>
            </p:oleObj>
          </a:graphicData>
        </a:graphic>
      </p:graphicFrame>
      <p:sp>
        <p:nvSpPr>
          <p:cNvPr id="2055" name="TextBox 9"/>
          <p:cNvSpPr txBox="1">
            <a:spLocks noChangeArrowheads="1"/>
          </p:cNvSpPr>
          <p:nvPr/>
        </p:nvSpPr>
        <p:spPr bwMode="auto">
          <a:xfrm>
            <a:off x="1130300" y="1304767"/>
            <a:ext cx="350996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altLang="uk-UA" sz="1200" b="1" u="sng" dirty="0"/>
              <a:t>Дебіторська заборгованість підприємств ЖКГ </a:t>
            </a:r>
            <a:r>
              <a:rPr lang="uk-UA" altLang="uk-UA" sz="1400" b="1" u="sng" dirty="0"/>
              <a:t>– </a:t>
            </a:r>
            <a:r>
              <a:rPr lang="uk-UA" altLang="uk-UA" sz="1400" b="1" u="sng" dirty="0" smtClean="0"/>
              <a:t>17,4 </a:t>
            </a:r>
            <a:r>
              <a:rPr lang="uk-UA" altLang="uk-UA" sz="1400" b="1" u="sng" dirty="0" err="1"/>
              <a:t>млрд.грн</a:t>
            </a:r>
            <a:r>
              <a:rPr lang="uk-UA" altLang="uk-UA" sz="1400" b="1" u="sng" dirty="0"/>
              <a:t>.</a:t>
            </a:r>
          </a:p>
        </p:txBody>
      </p:sp>
      <p:sp>
        <p:nvSpPr>
          <p:cNvPr id="2076" name="TextBox 8"/>
          <p:cNvSpPr txBox="1">
            <a:spLocks noChangeArrowheads="1"/>
          </p:cNvSpPr>
          <p:nvPr/>
        </p:nvSpPr>
        <p:spPr bwMode="auto">
          <a:xfrm>
            <a:off x="1285876" y="6453189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k-UA" altLang="uk-UA"/>
          </a:p>
        </p:txBody>
      </p:sp>
      <p:graphicFrame>
        <p:nvGraphicFramePr>
          <p:cNvPr id="12" name="Таблиця 11"/>
          <p:cNvGraphicFramePr>
            <a:graphicFrameLocks noGrp="1"/>
          </p:cNvGraphicFramePr>
          <p:nvPr/>
        </p:nvGraphicFramePr>
        <p:xfrm>
          <a:off x="956556" y="4473116"/>
          <a:ext cx="3509963" cy="996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989"/>
                <a:gridCol w="1169988"/>
                <a:gridCol w="1325986"/>
              </a:tblGrid>
              <a:tr h="427333"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Період</a:t>
                      </a:r>
                      <a:endParaRPr lang="uk-UA" sz="1100" dirty="0"/>
                    </a:p>
                  </a:txBody>
                  <a:tcPr marL="99048" marR="99048" marT="45786" marB="457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Обсяг</a:t>
                      </a:r>
                      <a:endParaRPr lang="uk-UA" sz="1100" dirty="0"/>
                    </a:p>
                  </a:txBody>
                  <a:tcPr marL="99048" marR="99048" marT="45786" marB="457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Збільшення/</a:t>
                      </a:r>
                    </a:p>
                    <a:p>
                      <a:pPr algn="ctr"/>
                      <a:r>
                        <a:rPr lang="uk-UA" sz="1100" dirty="0" smtClean="0"/>
                        <a:t>зменшення</a:t>
                      </a:r>
                      <a:endParaRPr lang="uk-UA" sz="1100" dirty="0"/>
                    </a:p>
                  </a:txBody>
                  <a:tcPr marL="99048" marR="99048" marT="45786" marB="45786"/>
                </a:tc>
              </a:tr>
              <a:tr h="244191">
                <a:tc>
                  <a:txBody>
                    <a:bodyPr/>
                    <a:lstStyle/>
                    <a:p>
                      <a:r>
                        <a:rPr lang="uk-UA" sz="1000" b="1" dirty="0" smtClean="0"/>
                        <a:t>на 01.10.2016</a:t>
                      </a:r>
                      <a:endParaRPr lang="uk-UA" sz="1000" b="1" dirty="0"/>
                    </a:p>
                  </a:txBody>
                  <a:tcPr marL="99048" marR="99048" marT="45786" marB="45786"/>
                </a:tc>
                <a:tc>
                  <a:txBody>
                    <a:bodyPr/>
                    <a:lstStyle/>
                    <a:p>
                      <a:r>
                        <a:rPr lang="uk-UA" sz="1000" b="1" dirty="0" smtClean="0"/>
                        <a:t>13,3 млрд. грн.</a:t>
                      </a:r>
                      <a:endParaRPr lang="uk-UA" sz="1000" b="1" dirty="0"/>
                    </a:p>
                  </a:txBody>
                  <a:tcPr marL="99048" marR="99048" marT="45786" marB="45786"/>
                </a:tc>
                <a:tc>
                  <a:txBody>
                    <a:bodyPr/>
                    <a:lstStyle/>
                    <a:p>
                      <a:endParaRPr lang="uk-UA" sz="1000" dirty="0"/>
                    </a:p>
                  </a:txBody>
                  <a:tcPr marL="99048" marR="99048" marT="45786" marB="45786"/>
                </a:tc>
              </a:tr>
              <a:tr h="325426">
                <a:tc>
                  <a:txBody>
                    <a:bodyPr/>
                    <a:lstStyle/>
                    <a:p>
                      <a:r>
                        <a:rPr lang="uk-UA" sz="1000" b="1" dirty="0" smtClean="0"/>
                        <a:t>на 01.10.2017</a:t>
                      </a:r>
                      <a:endParaRPr lang="uk-UA" sz="1000" b="1" dirty="0"/>
                    </a:p>
                  </a:txBody>
                  <a:tcPr marL="99048" marR="99048" marT="45786" marB="45786"/>
                </a:tc>
                <a:tc>
                  <a:txBody>
                    <a:bodyPr/>
                    <a:lstStyle/>
                    <a:p>
                      <a:r>
                        <a:rPr lang="uk-UA" sz="1000" b="1" dirty="0" smtClean="0"/>
                        <a:t>17,4 млрд. грн.</a:t>
                      </a:r>
                      <a:endParaRPr lang="uk-UA" sz="1000" b="1" dirty="0"/>
                    </a:p>
                  </a:txBody>
                  <a:tcPr marL="99048" marR="99048" marT="45786" marB="45786"/>
                </a:tc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   </a:t>
                      </a:r>
                      <a:r>
                        <a:rPr lang="uk-UA" sz="1000" b="1" dirty="0" smtClean="0"/>
                        <a:t>на 4,1 </a:t>
                      </a:r>
                      <a:r>
                        <a:rPr lang="uk-UA" sz="1000" b="1" dirty="0" err="1" smtClean="0"/>
                        <a:t>млрд.грн</a:t>
                      </a:r>
                      <a:r>
                        <a:rPr lang="uk-UA" sz="1000" b="1" dirty="0" smtClean="0"/>
                        <a:t>.</a:t>
                      </a:r>
                      <a:endParaRPr lang="uk-UA" sz="1000" b="1" dirty="0"/>
                    </a:p>
                  </a:txBody>
                  <a:tcPr marL="99048" marR="99048" marT="45786" marB="45786"/>
                </a:tc>
              </a:tr>
            </a:tbl>
          </a:graphicData>
        </a:graphic>
      </p:graphicFrame>
      <p:graphicFrame>
        <p:nvGraphicFramePr>
          <p:cNvPr id="15" name="Таблиця 14"/>
          <p:cNvGraphicFramePr>
            <a:graphicFrameLocks noGrp="1"/>
          </p:cNvGraphicFramePr>
          <p:nvPr/>
        </p:nvGraphicFramePr>
        <p:xfrm>
          <a:off x="5601072" y="4437112"/>
          <a:ext cx="3726508" cy="969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6545"/>
                <a:gridCol w="1242171"/>
                <a:gridCol w="1407792"/>
              </a:tblGrid>
              <a:tr h="426677"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Період</a:t>
                      </a:r>
                      <a:endParaRPr lang="uk-UA" sz="1100" dirty="0"/>
                    </a:p>
                  </a:txBody>
                  <a:tcPr marL="99067" marR="99067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Обсяг</a:t>
                      </a:r>
                      <a:endParaRPr lang="uk-UA" sz="1100" dirty="0"/>
                    </a:p>
                  </a:txBody>
                  <a:tcPr marL="99067" marR="99067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Збільшення/</a:t>
                      </a:r>
                    </a:p>
                    <a:p>
                      <a:pPr algn="ctr"/>
                      <a:r>
                        <a:rPr lang="uk-UA" sz="1100" dirty="0" smtClean="0"/>
                        <a:t>зменшення</a:t>
                      </a:r>
                      <a:endParaRPr lang="uk-UA" sz="1100" dirty="0"/>
                    </a:p>
                  </a:txBody>
                  <a:tcPr marL="99067" marR="99067" marT="45704" marB="45704"/>
                </a:tc>
              </a:tr>
              <a:tr h="270854">
                <a:tc>
                  <a:txBody>
                    <a:bodyPr/>
                    <a:lstStyle/>
                    <a:p>
                      <a:r>
                        <a:rPr lang="uk-UA" sz="1000" b="1" dirty="0" smtClean="0"/>
                        <a:t>на 01.10.2016</a:t>
                      </a:r>
                      <a:endParaRPr lang="uk-UA" sz="1000" b="1" dirty="0"/>
                    </a:p>
                  </a:txBody>
                  <a:tcPr marL="99067" marR="99067" marT="45704" marB="45704"/>
                </a:tc>
                <a:tc>
                  <a:txBody>
                    <a:bodyPr/>
                    <a:lstStyle/>
                    <a:p>
                      <a:r>
                        <a:rPr lang="uk-UA" sz="1000" b="1" dirty="0" smtClean="0"/>
                        <a:t>28,1 млрд. грн.</a:t>
                      </a:r>
                      <a:endParaRPr lang="uk-UA" sz="1000" b="1" dirty="0"/>
                    </a:p>
                  </a:txBody>
                  <a:tcPr marL="99067" marR="99067" marT="45704" marB="45704"/>
                </a:tc>
                <a:tc>
                  <a:txBody>
                    <a:bodyPr/>
                    <a:lstStyle/>
                    <a:p>
                      <a:endParaRPr lang="uk-UA" sz="1100" dirty="0"/>
                    </a:p>
                  </a:txBody>
                  <a:tcPr marL="99067" marR="99067" marT="45704" marB="45704"/>
                </a:tc>
              </a:tr>
              <a:tr h="272432">
                <a:tc>
                  <a:txBody>
                    <a:bodyPr/>
                    <a:lstStyle/>
                    <a:p>
                      <a:r>
                        <a:rPr lang="uk-UA" sz="1000" b="1" dirty="0" smtClean="0"/>
                        <a:t>на 01.10.2017</a:t>
                      </a:r>
                      <a:endParaRPr lang="uk-UA" sz="1000" b="1" dirty="0"/>
                    </a:p>
                  </a:txBody>
                  <a:tcPr marL="99067" marR="99067" marT="45704" marB="45704"/>
                </a:tc>
                <a:tc>
                  <a:txBody>
                    <a:bodyPr/>
                    <a:lstStyle/>
                    <a:p>
                      <a:r>
                        <a:rPr lang="uk-UA" sz="1000" b="1" dirty="0" smtClean="0"/>
                        <a:t>29,7 млрд. грн.</a:t>
                      </a:r>
                      <a:endParaRPr lang="uk-UA" sz="1000" b="1" dirty="0"/>
                    </a:p>
                  </a:txBody>
                  <a:tcPr marL="99067" marR="99067" marT="45704" marB="45704"/>
                </a:tc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   </a:t>
                      </a:r>
                      <a:r>
                        <a:rPr lang="uk-UA" sz="1000" b="1" dirty="0" smtClean="0"/>
                        <a:t>на 1,6 </a:t>
                      </a:r>
                      <a:r>
                        <a:rPr lang="uk-UA" sz="1000" b="1" dirty="0" err="1" smtClean="0"/>
                        <a:t>млрд.грн</a:t>
                      </a:r>
                      <a:r>
                        <a:rPr lang="uk-UA" sz="1000" b="1" dirty="0" smtClean="0"/>
                        <a:t>.</a:t>
                      </a:r>
                      <a:endParaRPr lang="uk-UA" sz="1000" b="1" dirty="0"/>
                    </a:p>
                  </a:txBody>
                  <a:tcPr marL="99067" marR="99067" marT="45704" marB="45704"/>
                </a:tc>
              </a:tr>
            </a:tbl>
          </a:graphicData>
        </a:graphic>
      </p:graphicFrame>
      <p:sp>
        <p:nvSpPr>
          <p:cNvPr id="21" name="Стрілка вгору 20"/>
          <p:cNvSpPr/>
          <p:nvPr/>
        </p:nvSpPr>
        <p:spPr>
          <a:xfrm>
            <a:off x="7941332" y="4941168"/>
            <a:ext cx="72008" cy="432048"/>
          </a:xfrm>
          <a:prstGeom prst="upArrow">
            <a:avLst>
              <a:gd name="adj1" fmla="val 50000"/>
              <a:gd name="adj2" fmla="val 442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3" name="Стрілка вгору 12"/>
          <p:cNvSpPr/>
          <p:nvPr/>
        </p:nvSpPr>
        <p:spPr>
          <a:xfrm flipH="1">
            <a:off x="3224809" y="4977172"/>
            <a:ext cx="45722" cy="432048"/>
          </a:xfrm>
          <a:prstGeom prst="upArrow">
            <a:avLst>
              <a:gd name="adj1" fmla="val 50000"/>
              <a:gd name="adj2" fmla="val 167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344488" y="5661248"/>
            <a:ext cx="46445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500" i="1" dirty="0" smtClean="0"/>
              <a:t>У структурі </a:t>
            </a:r>
            <a:r>
              <a:rPr lang="uk-UA" sz="1500" i="1" u="sng" dirty="0" smtClean="0"/>
              <a:t>дебіторської</a:t>
            </a:r>
            <a:r>
              <a:rPr lang="uk-UA" sz="1500" i="1" dirty="0" smtClean="0"/>
              <a:t> заборгованості підприємств ЖКГ основну частину займає заборгованість </a:t>
            </a:r>
            <a:r>
              <a:rPr lang="uk-UA" sz="1500" b="1" i="1" u="sng" dirty="0" smtClean="0"/>
              <a:t>населення</a:t>
            </a:r>
            <a:r>
              <a:rPr lang="uk-UA" sz="1500" b="1" i="1" dirty="0" smtClean="0"/>
              <a:t> за спожиті послуги</a:t>
            </a:r>
            <a:endParaRPr lang="ru-RU" sz="15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5241033" y="5625244"/>
            <a:ext cx="4500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500" i="1" dirty="0" smtClean="0"/>
              <a:t>У структурі </a:t>
            </a:r>
            <a:r>
              <a:rPr lang="uk-UA" sz="1500" i="1" u="sng" dirty="0" smtClean="0"/>
              <a:t>кредиторської</a:t>
            </a:r>
            <a:r>
              <a:rPr lang="uk-UA" sz="1500" i="1" dirty="0" smtClean="0"/>
              <a:t> заборгованості підприємств ЖКГ основну частину займає заборгованість </a:t>
            </a:r>
            <a:r>
              <a:rPr lang="uk-UA" sz="1500" b="1" i="1" u="sng" dirty="0" smtClean="0"/>
              <a:t>за спожитий природний газ та електроенергію</a:t>
            </a:r>
            <a:r>
              <a:rPr lang="uk-UA" sz="1500" i="1" u="sng" dirty="0" smtClean="0"/>
              <a:t> </a:t>
            </a:r>
            <a:endParaRPr lang="ru-RU" sz="1500" b="1" i="1" u="sng" dirty="0"/>
          </a:p>
        </p:txBody>
      </p:sp>
      <p:sp>
        <p:nvSpPr>
          <p:cNvPr id="17" name="Прямокутник 16"/>
          <p:cNvSpPr/>
          <p:nvPr/>
        </p:nvSpPr>
        <p:spPr>
          <a:xfrm>
            <a:off x="5349044" y="1340768"/>
            <a:ext cx="4953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uk-UA" sz="1200" b="1" u="sng" dirty="0" smtClean="0"/>
              <a:t>Кредиторська заборгованість підприємств</a:t>
            </a:r>
            <a:br>
              <a:rPr lang="uk-UA" altLang="uk-UA" sz="1200" b="1" u="sng" dirty="0" smtClean="0"/>
            </a:br>
            <a:r>
              <a:rPr lang="uk-UA" altLang="uk-UA" sz="1200" b="1" u="sng" dirty="0" smtClean="0"/>
              <a:t> ЖКГ – </a:t>
            </a:r>
            <a:r>
              <a:rPr lang="uk-UA" altLang="uk-UA" sz="1400" b="1" u="sng" dirty="0" smtClean="0"/>
              <a:t>29,7 </a:t>
            </a:r>
            <a:r>
              <a:rPr lang="uk-UA" altLang="uk-UA" sz="1400" b="1" u="sng" dirty="0" err="1" smtClean="0"/>
              <a:t>млрд.грн</a:t>
            </a:r>
            <a:endParaRPr lang="uk-UA" sz="1400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165100" y="7938"/>
            <a:ext cx="6843714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ЗАБОРГОВАНІСТЬ НАСЕЛЕННЯ ЗА</a:t>
            </a:r>
            <a:b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ЖИТЛОВО-КОМУНАЛЬНІ ПОСЛУГИ</a:t>
            </a:r>
            <a:b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(станом на </a:t>
            </a: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01.10.2017)</a:t>
            </a:r>
            <a:endParaRPr lang="uk-UA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074" name="Діаграма 3"/>
          <p:cNvGraphicFramePr>
            <a:graphicFrameLocks/>
          </p:cNvGraphicFramePr>
          <p:nvPr/>
        </p:nvGraphicFramePr>
        <p:xfrm>
          <a:off x="558800" y="977900"/>
          <a:ext cx="5413375" cy="2555875"/>
        </p:xfrm>
        <a:graphic>
          <a:graphicData uri="http://schemas.openxmlformats.org/presentationml/2006/ole">
            <p:oleObj spid="_x0000_s3077" name="Worksheet" r:id="rId3" imgW="5791218" imgH="2347056" progId="Excel.Sheet.8">
              <p:embed/>
            </p:oleObj>
          </a:graphicData>
        </a:graphic>
      </p:graphicFrame>
      <p:graphicFrame>
        <p:nvGraphicFramePr>
          <p:cNvPr id="8" name="Таблиця 7"/>
          <p:cNvGraphicFramePr>
            <a:graphicFrameLocks noGrp="1"/>
          </p:cNvGraphicFramePr>
          <p:nvPr/>
        </p:nvGraphicFramePr>
        <p:xfrm>
          <a:off x="6501173" y="1160748"/>
          <a:ext cx="3276601" cy="2259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186"/>
                <a:gridCol w="1014186"/>
                <a:gridCol w="1248229"/>
              </a:tblGrid>
              <a:tr h="431524"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Період</a:t>
                      </a:r>
                      <a:endParaRPr lang="uk-UA" sz="1100" dirty="0"/>
                    </a:p>
                  </a:txBody>
                  <a:tcPr marL="99067" marR="99067" marT="45664" marB="45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Обсяг</a:t>
                      </a:r>
                      <a:endParaRPr lang="uk-UA" sz="1100" dirty="0"/>
                    </a:p>
                  </a:txBody>
                  <a:tcPr marL="99067" marR="99067" marT="45664" marB="45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Збільшення/</a:t>
                      </a:r>
                    </a:p>
                    <a:p>
                      <a:pPr algn="ctr"/>
                      <a:r>
                        <a:rPr lang="uk-UA" sz="1100" dirty="0" smtClean="0"/>
                        <a:t>зменшення</a:t>
                      </a:r>
                      <a:endParaRPr lang="uk-UA" sz="1100" i="1" dirty="0"/>
                    </a:p>
                  </a:txBody>
                  <a:tcPr marL="99067" marR="99067" marT="45664" marB="45664"/>
                </a:tc>
              </a:tr>
              <a:tr h="365591">
                <a:tc>
                  <a:txBody>
                    <a:bodyPr/>
                    <a:lstStyle/>
                    <a:p>
                      <a:pPr algn="ctr"/>
                      <a:r>
                        <a:rPr lang="uk-UA" sz="900" b="1" dirty="0" smtClean="0"/>
                        <a:t>на 01.01.2014</a:t>
                      </a:r>
                      <a:endParaRPr lang="uk-UA" sz="900" b="1" dirty="0"/>
                    </a:p>
                  </a:txBody>
                  <a:tcPr marL="99067" marR="99067" marT="45664" marB="45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900" b="1" dirty="0" smtClean="0"/>
                        <a:t>10,5</a:t>
                      </a:r>
                    </a:p>
                    <a:p>
                      <a:pPr algn="ctr"/>
                      <a:r>
                        <a:rPr lang="uk-UA" sz="900" b="1" dirty="0" err="1" smtClean="0"/>
                        <a:t>млрд.грн</a:t>
                      </a:r>
                      <a:r>
                        <a:rPr lang="uk-UA" sz="900" b="1" dirty="0" smtClean="0"/>
                        <a:t>.</a:t>
                      </a:r>
                      <a:endParaRPr lang="uk-UA" sz="900" b="1" dirty="0"/>
                    </a:p>
                  </a:txBody>
                  <a:tcPr marL="99067" marR="99067" marT="45664" marB="45664"/>
                </a:tc>
                <a:tc>
                  <a:txBody>
                    <a:bodyPr/>
                    <a:lstStyle/>
                    <a:p>
                      <a:pPr algn="ctr"/>
                      <a:endParaRPr lang="uk-UA" sz="900" b="1" dirty="0"/>
                    </a:p>
                  </a:txBody>
                  <a:tcPr marL="99067" marR="99067" marT="45664" marB="45664"/>
                </a:tc>
              </a:tr>
              <a:tr h="3655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/>
                        <a:t>на 01.01.2015</a:t>
                      </a:r>
                      <a:endParaRPr lang="uk-UA" sz="900" b="1" dirty="0"/>
                    </a:p>
                  </a:txBody>
                  <a:tcPr marL="99067" marR="99067" marT="45664" marB="4566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/>
                        <a:t>12,2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err="1" smtClean="0"/>
                        <a:t>млрд.грн</a:t>
                      </a:r>
                      <a:r>
                        <a:rPr lang="uk-UA" sz="900" b="1" dirty="0" smtClean="0"/>
                        <a:t>.</a:t>
                      </a:r>
                      <a:endParaRPr lang="uk-UA" sz="900" b="1" dirty="0"/>
                    </a:p>
                  </a:txBody>
                  <a:tcPr marL="99067" marR="99067" marT="45664" marB="45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900" b="1" dirty="0" smtClean="0"/>
                        <a:t>на 16% або </a:t>
                      </a:r>
                    </a:p>
                    <a:p>
                      <a:pPr algn="ctr"/>
                      <a:r>
                        <a:rPr lang="uk-UA" sz="900" b="1" dirty="0" smtClean="0"/>
                        <a:t>на 1,7 </a:t>
                      </a:r>
                      <a:r>
                        <a:rPr lang="uk-UA" sz="900" b="1" dirty="0" err="1" smtClean="0"/>
                        <a:t>млрд.грн</a:t>
                      </a:r>
                      <a:r>
                        <a:rPr lang="uk-UA" sz="900" b="1" dirty="0" smtClean="0"/>
                        <a:t>.</a:t>
                      </a:r>
                      <a:endParaRPr lang="uk-UA" sz="900" b="1" dirty="0"/>
                    </a:p>
                  </a:txBody>
                  <a:tcPr marL="99067" marR="99067" marT="45664" marB="45664"/>
                </a:tc>
              </a:tr>
              <a:tr h="3655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/>
                        <a:t>на 01.01.2016</a:t>
                      </a:r>
                    </a:p>
                  </a:txBody>
                  <a:tcPr marL="99067" marR="99067" marT="45664" marB="45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900" b="1" dirty="0" smtClean="0"/>
                        <a:t>10,98</a:t>
                      </a:r>
                    </a:p>
                    <a:p>
                      <a:pPr algn="ctr"/>
                      <a:r>
                        <a:rPr lang="uk-UA" sz="900" b="1" dirty="0" smtClean="0"/>
                        <a:t> </a:t>
                      </a:r>
                      <a:r>
                        <a:rPr lang="uk-UA" sz="900" b="1" dirty="0" err="1" smtClean="0"/>
                        <a:t>млрд.грн</a:t>
                      </a:r>
                      <a:r>
                        <a:rPr lang="uk-UA" sz="900" b="1" dirty="0" smtClean="0"/>
                        <a:t>.</a:t>
                      </a:r>
                      <a:endParaRPr lang="uk-UA" sz="900" b="1" dirty="0"/>
                    </a:p>
                  </a:txBody>
                  <a:tcPr marL="99067" marR="99067" marT="45664" marB="45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900" b="1" dirty="0" smtClean="0"/>
                        <a:t>на 1</a:t>
                      </a:r>
                      <a:r>
                        <a:rPr lang="en-US" sz="900" b="1" dirty="0" smtClean="0"/>
                        <a:t>0</a:t>
                      </a:r>
                      <a:r>
                        <a:rPr lang="uk-UA" sz="900" b="1" dirty="0" smtClean="0"/>
                        <a:t>% або </a:t>
                      </a:r>
                    </a:p>
                    <a:p>
                      <a:pPr algn="ctr"/>
                      <a:r>
                        <a:rPr lang="uk-UA" sz="900" b="1" dirty="0" smtClean="0"/>
                        <a:t>на 1,2 </a:t>
                      </a:r>
                      <a:r>
                        <a:rPr lang="uk-UA" sz="900" b="1" dirty="0" err="1" smtClean="0"/>
                        <a:t>млрд.грн</a:t>
                      </a:r>
                      <a:r>
                        <a:rPr lang="uk-UA" sz="900" b="1" dirty="0" smtClean="0"/>
                        <a:t>.</a:t>
                      </a:r>
                      <a:endParaRPr lang="uk-UA" sz="900" b="1" dirty="0"/>
                    </a:p>
                  </a:txBody>
                  <a:tcPr marL="99067" marR="99067" marT="45664" marB="45664"/>
                </a:tc>
              </a:tr>
              <a:tr h="365591">
                <a:tc>
                  <a:txBody>
                    <a:bodyPr/>
                    <a:lstStyle/>
                    <a:p>
                      <a:pPr algn="ctr"/>
                      <a:r>
                        <a:rPr lang="uk-UA" sz="900" b="1" dirty="0" smtClean="0"/>
                        <a:t>На 01.01.2017</a:t>
                      </a:r>
                      <a:endParaRPr lang="uk-UA" sz="900" b="1" dirty="0"/>
                    </a:p>
                  </a:txBody>
                  <a:tcPr marL="99067" marR="99067" marT="45664" marB="45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900" b="1" dirty="0" smtClean="0"/>
                        <a:t>13,7</a:t>
                      </a:r>
                    </a:p>
                    <a:p>
                      <a:pPr algn="ctr"/>
                      <a:r>
                        <a:rPr lang="uk-UA" sz="900" b="1" dirty="0" smtClean="0"/>
                        <a:t> </a:t>
                      </a:r>
                      <a:r>
                        <a:rPr lang="uk-UA" sz="900" b="1" dirty="0" err="1" smtClean="0"/>
                        <a:t>млрд.грн</a:t>
                      </a:r>
                      <a:r>
                        <a:rPr lang="uk-UA" sz="900" b="1" dirty="0" smtClean="0"/>
                        <a:t>.</a:t>
                      </a:r>
                      <a:endParaRPr lang="uk-UA" sz="900" b="1" dirty="0"/>
                    </a:p>
                  </a:txBody>
                  <a:tcPr marL="99067" marR="99067" marT="45664" marB="45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900" b="1" dirty="0" smtClean="0"/>
                        <a:t>на 25% або </a:t>
                      </a:r>
                    </a:p>
                    <a:p>
                      <a:pPr algn="ctr"/>
                      <a:r>
                        <a:rPr lang="uk-UA" sz="900" b="1" dirty="0" smtClean="0"/>
                        <a:t>на 2,7 </a:t>
                      </a:r>
                      <a:r>
                        <a:rPr lang="uk-UA" sz="900" b="1" dirty="0" err="1" smtClean="0"/>
                        <a:t>млрд.грн</a:t>
                      </a:r>
                      <a:r>
                        <a:rPr lang="uk-UA" sz="900" b="1" dirty="0" smtClean="0"/>
                        <a:t>.</a:t>
                      </a:r>
                      <a:endParaRPr lang="uk-UA" sz="900" b="1" dirty="0"/>
                    </a:p>
                  </a:txBody>
                  <a:tcPr marL="99067" marR="99067" marT="45664" marB="45664"/>
                </a:tc>
              </a:tr>
              <a:tr h="365591">
                <a:tc>
                  <a:txBody>
                    <a:bodyPr/>
                    <a:lstStyle/>
                    <a:p>
                      <a:pPr algn="ctr"/>
                      <a:r>
                        <a:rPr lang="uk-UA" sz="900" b="1" dirty="0" smtClean="0"/>
                        <a:t>на 01.10.2017</a:t>
                      </a:r>
                      <a:endParaRPr lang="uk-UA" sz="900" b="1" dirty="0"/>
                    </a:p>
                  </a:txBody>
                  <a:tcPr marL="99067" marR="99067" marT="45664" marB="45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900" b="1" dirty="0" smtClean="0"/>
                        <a:t>12,6</a:t>
                      </a:r>
                    </a:p>
                    <a:p>
                      <a:pPr algn="ctr"/>
                      <a:r>
                        <a:rPr lang="uk-UA" sz="900" b="1" dirty="0" smtClean="0"/>
                        <a:t> </a:t>
                      </a:r>
                      <a:r>
                        <a:rPr lang="uk-UA" sz="900" b="1" dirty="0" err="1" smtClean="0"/>
                        <a:t>млрд.грн</a:t>
                      </a:r>
                      <a:r>
                        <a:rPr lang="uk-UA" sz="900" b="1" dirty="0" smtClean="0"/>
                        <a:t>.</a:t>
                      </a:r>
                      <a:endParaRPr lang="uk-UA" sz="900" b="1" dirty="0"/>
                    </a:p>
                  </a:txBody>
                  <a:tcPr marL="99067" marR="99067" marT="45664" marB="45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900" b="1" dirty="0" smtClean="0"/>
                        <a:t>на 8% або</a:t>
                      </a:r>
                    </a:p>
                    <a:p>
                      <a:pPr algn="ctr"/>
                      <a:r>
                        <a:rPr lang="uk-UA" sz="900" b="1" dirty="0" smtClean="0"/>
                        <a:t> </a:t>
                      </a:r>
                      <a:r>
                        <a:rPr lang="uk-UA" sz="900" b="1" smtClean="0"/>
                        <a:t>на 1,1 </a:t>
                      </a:r>
                      <a:r>
                        <a:rPr lang="uk-UA" sz="900" b="1" dirty="0" err="1" smtClean="0"/>
                        <a:t>млрд.грн</a:t>
                      </a:r>
                      <a:r>
                        <a:rPr lang="uk-UA" sz="900" b="1" dirty="0" smtClean="0"/>
                        <a:t>.</a:t>
                      </a:r>
                      <a:endParaRPr lang="uk-UA" sz="900" b="1" dirty="0"/>
                    </a:p>
                  </a:txBody>
                  <a:tcPr marL="99067" marR="99067" marT="45664" marB="45664"/>
                </a:tc>
              </a:tr>
            </a:tbl>
          </a:graphicData>
        </a:graphic>
      </p:graphicFrame>
      <p:sp>
        <p:nvSpPr>
          <p:cNvPr id="16" name="Стрілка вгору 15"/>
          <p:cNvSpPr/>
          <p:nvPr/>
        </p:nvSpPr>
        <p:spPr>
          <a:xfrm>
            <a:off x="8625409" y="1916834"/>
            <a:ext cx="45719" cy="360038"/>
          </a:xfrm>
          <a:prstGeom prst="upArrow">
            <a:avLst>
              <a:gd name="adj1" fmla="val 50000"/>
              <a:gd name="adj2" fmla="val 60583"/>
            </a:avLst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20" name="Стрілка вниз 19"/>
          <p:cNvSpPr/>
          <p:nvPr/>
        </p:nvSpPr>
        <p:spPr>
          <a:xfrm>
            <a:off x="8625409" y="2348880"/>
            <a:ext cx="45719" cy="28733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1" name="Стрілка вгору 10"/>
          <p:cNvSpPr/>
          <p:nvPr/>
        </p:nvSpPr>
        <p:spPr>
          <a:xfrm>
            <a:off x="8625409" y="2708922"/>
            <a:ext cx="45719" cy="288029"/>
          </a:xfrm>
          <a:prstGeom prst="upArrow">
            <a:avLst>
              <a:gd name="adj1" fmla="val 50000"/>
              <a:gd name="adj2" fmla="val 60583"/>
            </a:avLst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dirty="0">
              <a:solidFill>
                <a:srgbClr val="FF0000"/>
              </a:solidFill>
            </a:endParaRPr>
          </a:p>
        </p:txBody>
      </p:sp>
      <p:graphicFrame>
        <p:nvGraphicFramePr>
          <p:cNvPr id="15" name="Діаграма 14"/>
          <p:cNvGraphicFramePr/>
          <p:nvPr/>
        </p:nvGraphicFramePr>
        <p:xfrm>
          <a:off x="344488" y="3861048"/>
          <a:ext cx="9397044" cy="2556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468724" y="3645024"/>
            <a:ext cx="6453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 smtClean="0"/>
              <a:t>Заборгованість населення за житлово-комунальні послуги в розрізі регіонів</a:t>
            </a:r>
            <a:endParaRPr lang="uk-UA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00472" y="4113077"/>
            <a:ext cx="323165" cy="6840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uk-UA" sz="900" b="1" dirty="0" smtClean="0">
                <a:latin typeface="Times New Roman" pitchFamily="18" charset="0"/>
                <a:cs typeface="Times New Roman" pitchFamily="18" charset="0"/>
              </a:rPr>
              <a:t>млрд. грн</a:t>
            </a:r>
            <a:r>
              <a:rPr lang="uk-UA" sz="900" b="1" dirty="0" smtClean="0"/>
              <a:t>.</a:t>
            </a:r>
            <a:endParaRPr lang="uk-UA" sz="900" b="1" dirty="0"/>
          </a:p>
        </p:txBody>
      </p:sp>
      <p:sp>
        <p:nvSpPr>
          <p:cNvPr id="12" name="Стрілка вниз 11"/>
          <p:cNvSpPr/>
          <p:nvPr/>
        </p:nvSpPr>
        <p:spPr>
          <a:xfrm>
            <a:off x="8625408" y="2348880"/>
            <a:ext cx="45719" cy="28733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4" name="Стрілка вниз 13"/>
          <p:cNvSpPr/>
          <p:nvPr/>
        </p:nvSpPr>
        <p:spPr>
          <a:xfrm>
            <a:off x="8605976" y="3104964"/>
            <a:ext cx="55436" cy="25202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92076" y="7938"/>
            <a:ext cx="7337425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ЗАБОРГОВАНІСТЬ ІЗ ВИПЛАТИ ЗАРОБІТНОЇ ПЛАТИ  на  підприємствах житлово-комунального господарства  </a:t>
            </a:r>
            <a:b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(станом на </a:t>
            </a: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01.10.2017)</a:t>
            </a:r>
            <a:endParaRPr lang="uk-UA" sz="1600" dirty="0"/>
          </a:p>
        </p:txBody>
      </p:sp>
      <p:graphicFrame>
        <p:nvGraphicFramePr>
          <p:cNvPr id="4098" name="Діаграма 3"/>
          <p:cNvGraphicFramePr>
            <a:graphicFrameLocks/>
          </p:cNvGraphicFramePr>
          <p:nvPr/>
        </p:nvGraphicFramePr>
        <p:xfrm>
          <a:off x="139700" y="825500"/>
          <a:ext cx="6008688" cy="2820988"/>
        </p:xfrm>
        <a:graphic>
          <a:graphicData uri="http://schemas.openxmlformats.org/presentationml/2006/ole">
            <p:oleObj spid="_x0000_s4104" name="Worksheet" r:id="rId4" imgW="6400854" imgH="3070872" progId="Excel.Sheet.8">
              <p:embed/>
            </p:oleObj>
          </a:graphicData>
        </a:graphic>
      </p:graphicFrame>
      <p:graphicFrame>
        <p:nvGraphicFramePr>
          <p:cNvPr id="4099" name="Діаграма 4"/>
          <p:cNvGraphicFramePr>
            <a:graphicFrameLocks/>
          </p:cNvGraphicFramePr>
          <p:nvPr/>
        </p:nvGraphicFramePr>
        <p:xfrm>
          <a:off x="139700" y="3644900"/>
          <a:ext cx="9601832" cy="2632114"/>
        </p:xfrm>
        <a:graphic>
          <a:graphicData uri="http://schemas.openxmlformats.org/presentationml/2006/ole">
            <p:oleObj spid="_x0000_s4105" name="Worksheet" r:id="rId5" imgW="9913663" imgH="3718656" progId="Excel.Sheet.8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80592" y="3645025"/>
            <a:ext cx="81009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Заборгованість на підприємствах </a:t>
            </a:r>
            <a:r>
              <a:rPr lang="uk-UA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житлово-комунального господарства </a:t>
            </a:r>
            <a:r>
              <a:rPr lang="uk-UA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розрізі регіонів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8466" y="3933057"/>
            <a:ext cx="307777" cy="504055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>
              <a:defRPr/>
            </a:pPr>
            <a:r>
              <a:rPr lang="uk-UA" sz="800" b="1" dirty="0" err="1">
                <a:latin typeface="Times New Roman" pitchFamily="18" charset="0"/>
                <a:cs typeface="Times New Roman" pitchFamily="18" charset="0"/>
              </a:rPr>
              <a:t>млн.грн</a:t>
            </a:r>
            <a:r>
              <a:rPr lang="uk-UA" sz="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8" name="Таблиця 7"/>
          <p:cNvGraphicFramePr>
            <a:graphicFrameLocks noGrp="1"/>
          </p:cNvGraphicFramePr>
          <p:nvPr/>
        </p:nvGraphicFramePr>
        <p:xfrm>
          <a:off x="6513514" y="1341438"/>
          <a:ext cx="3276601" cy="2259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186"/>
                <a:gridCol w="1014186"/>
                <a:gridCol w="1248229"/>
              </a:tblGrid>
              <a:tr h="431524"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Період</a:t>
                      </a:r>
                      <a:endParaRPr lang="uk-UA" sz="1100" dirty="0"/>
                    </a:p>
                  </a:txBody>
                  <a:tcPr marL="99067" marR="99067" marT="45664" marB="45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Обсяг</a:t>
                      </a:r>
                      <a:endParaRPr lang="uk-UA" sz="1100" dirty="0"/>
                    </a:p>
                  </a:txBody>
                  <a:tcPr marL="99067" marR="99067" marT="45664" marB="45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Збільшення/</a:t>
                      </a:r>
                    </a:p>
                    <a:p>
                      <a:pPr algn="ctr"/>
                      <a:r>
                        <a:rPr lang="uk-UA" sz="1100" dirty="0" smtClean="0"/>
                        <a:t>зменшення</a:t>
                      </a:r>
                      <a:endParaRPr lang="uk-UA" sz="1100" i="1" dirty="0"/>
                    </a:p>
                  </a:txBody>
                  <a:tcPr marL="99067" marR="99067" marT="45664" marB="45664"/>
                </a:tc>
              </a:tr>
              <a:tr h="365591">
                <a:tc>
                  <a:txBody>
                    <a:bodyPr/>
                    <a:lstStyle/>
                    <a:p>
                      <a:pPr algn="ctr"/>
                      <a:r>
                        <a:rPr lang="uk-UA" sz="900" b="1" dirty="0" smtClean="0"/>
                        <a:t>на 01.01.2014</a:t>
                      </a:r>
                      <a:endParaRPr lang="uk-UA" sz="900" b="1" dirty="0"/>
                    </a:p>
                  </a:txBody>
                  <a:tcPr marL="99067" marR="99067" marT="45664" marB="45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900" b="1" dirty="0" smtClean="0"/>
                        <a:t>7,8 </a:t>
                      </a:r>
                    </a:p>
                    <a:p>
                      <a:pPr algn="ctr"/>
                      <a:r>
                        <a:rPr lang="uk-UA" sz="900" b="1" dirty="0" err="1" smtClean="0"/>
                        <a:t>млн.грн</a:t>
                      </a:r>
                      <a:r>
                        <a:rPr lang="uk-UA" sz="900" b="1" dirty="0" smtClean="0"/>
                        <a:t>.</a:t>
                      </a:r>
                      <a:endParaRPr lang="uk-UA" sz="900" b="1" dirty="0"/>
                    </a:p>
                  </a:txBody>
                  <a:tcPr marL="99067" marR="99067" marT="45664" marB="45664"/>
                </a:tc>
                <a:tc>
                  <a:txBody>
                    <a:bodyPr/>
                    <a:lstStyle/>
                    <a:p>
                      <a:pPr algn="ctr"/>
                      <a:endParaRPr lang="uk-UA" sz="900" b="1" dirty="0"/>
                    </a:p>
                  </a:txBody>
                  <a:tcPr marL="99067" marR="99067" marT="45664" marB="45664"/>
                </a:tc>
              </a:tr>
              <a:tr h="3655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/>
                        <a:t>на 01.01.2015</a:t>
                      </a:r>
                      <a:endParaRPr lang="uk-UA" sz="900" b="1" dirty="0"/>
                    </a:p>
                  </a:txBody>
                  <a:tcPr marL="99067" marR="99067" marT="45664" marB="4566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/>
                        <a:t>15,4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err="1" smtClean="0"/>
                        <a:t>млн.грн</a:t>
                      </a:r>
                      <a:r>
                        <a:rPr lang="uk-UA" sz="900" b="1" dirty="0" smtClean="0"/>
                        <a:t>.</a:t>
                      </a:r>
                      <a:endParaRPr lang="uk-UA" sz="900" b="1" dirty="0"/>
                    </a:p>
                  </a:txBody>
                  <a:tcPr marL="99067" marR="99067" marT="45664" marB="45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900" b="1" dirty="0" smtClean="0"/>
                        <a:t>на 97% або </a:t>
                      </a:r>
                    </a:p>
                    <a:p>
                      <a:pPr algn="ctr"/>
                      <a:r>
                        <a:rPr lang="uk-UA" sz="900" b="1" dirty="0" smtClean="0"/>
                        <a:t>на 7,6 </a:t>
                      </a:r>
                      <a:r>
                        <a:rPr lang="uk-UA" sz="900" b="1" dirty="0" err="1" smtClean="0"/>
                        <a:t>млн.грн</a:t>
                      </a:r>
                      <a:r>
                        <a:rPr lang="uk-UA" sz="900" b="1" dirty="0" smtClean="0"/>
                        <a:t>.</a:t>
                      </a:r>
                      <a:endParaRPr lang="uk-UA" sz="900" b="1" dirty="0"/>
                    </a:p>
                  </a:txBody>
                  <a:tcPr marL="99067" marR="99067" marT="45664" marB="45664"/>
                </a:tc>
              </a:tr>
              <a:tr h="3655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/>
                        <a:t>на 01.01.2016</a:t>
                      </a:r>
                    </a:p>
                  </a:txBody>
                  <a:tcPr marL="99067" marR="99067" marT="45664" marB="45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900" b="1" dirty="0" smtClean="0"/>
                        <a:t>50,8</a:t>
                      </a:r>
                    </a:p>
                    <a:p>
                      <a:pPr algn="ctr"/>
                      <a:r>
                        <a:rPr lang="uk-UA" sz="900" b="1" dirty="0" smtClean="0"/>
                        <a:t> </a:t>
                      </a:r>
                      <a:r>
                        <a:rPr lang="uk-UA" sz="900" b="1" dirty="0" err="1" smtClean="0"/>
                        <a:t>млн.грн</a:t>
                      </a:r>
                      <a:r>
                        <a:rPr lang="uk-UA" sz="900" b="1" dirty="0" smtClean="0"/>
                        <a:t>.</a:t>
                      </a:r>
                      <a:endParaRPr lang="uk-UA" sz="900" b="1" dirty="0"/>
                    </a:p>
                  </a:txBody>
                  <a:tcPr marL="99067" marR="99067" marT="45664" marB="45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900" b="1" dirty="0" smtClean="0"/>
                        <a:t>на 230% або </a:t>
                      </a:r>
                    </a:p>
                    <a:p>
                      <a:pPr algn="ctr"/>
                      <a:r>
                        <a:rPr lang="uk-UA" sz="900" b="1" dirty="0" smtClean="0"/>
                        <a:t>на 35,4 </a:t>
                      </a:r>
                      <a:r>
                        <a:rPr lang="uk-UA" sz="900" b="1" dirty="0" err="1" smtClean="0"/>
                        <a:t>млн.грн</a:t>
                      </a:r>
                      <a:r>
                        <a:rPr lang="uk-UA" sz="900" b="1" dirty="0" smtClean="0"/>
                        <a:t>.</a:t>
                      </a:r>
                      <a:endParaRPr lang="uk-UA" sz="900" b="1" dirty="0"/>
                    </a:p>
                  </a:txBody>
                  <a:tcPr marL="99067" marR="99067" marT="45664" marB="45664"/>
                </a:tc>
              </a:tr>
              <a:tr h="365591">
                <a:tc>
                  <a:txBody>
                    <a:bodyPr/>
                    <a:lstStyle/>
                    <a:p>
                      <a:pPr algn="ctr"/>
                      <a:r>
                        <a:rPr lang="uk-UA" sz="900" b="1" dirty="0" smtClean="0"/>
                        <a:t>на 01.01.2017</a:t>
                      </a:r>
                      <a:endParaRPr lang="uk-UA" sz="900" b="1" dirty="0"/>
                    </a:p>
                  </a:txBody>
                  <a:tcPr marL="99067" marR="99067" marT="45664" marB="45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900" b="1" dirty="0" smtClean="0"/>
                        <a:t>13,0</a:t>
                      </a:r>
                    </a:p>
                    <a:p>
                      <a:pPr algn="ctr"/>
                      <a:r>
                        <a:rPr lang="uk-UA" sz="900" b="1" dirty="0" smtClean="0"/>
                        <a:t>млн. грн.</a:t>
                      </a:r>
                      <a:endParaRPr lang="uk-UA" sz="900" b="1" dirty="0"/>
                    </a:p>
                  </a:txBody>
                  <a:tcPr marL="99067" marR="99067" marT="45664" marB="45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900" b="1" dirty="0" smtClean="0"/>
                        <a:t>на 74% або </a:t>
                      </a:r>
                    </a:p>
                    <a:p>
                      <a:pPr algn="ctr"/>
                      <a:r>
                        <a:rPr lang="uk-UA" sz="900" b="1" dirty="0" smtClean="0"/>
                        <a:t>на 37,8 </a:t>
                      </a:r>
                      <a:r>
                        <a:rPr lang="uk-UA" sz="900" b="1" dirty="0" err="1" smtClean="0"/>
                        <a:t>млн.грн</a:t>
                      </a:r>
                      <a:r>
                        <a:rPr lang="uk-UA" sz="900" b="1" dirty="0" smtClean="0"/>
                        <a:t>.</a:t>
                      </a:r>
                      <a:endParaRPr lang="uk-UA" sz="900" b="1" dirty="0"/>
                    </a:p>
                  </a:txBody>
                  <a:tcPr marL="99067" marR="99067" marT="45664" marB="45664"/>
                </a:tc>
              </a:tr>
              <a:tr h="365591">
                <a:tc>
                  <a:txBody>
                    <a:bodyPr/>
                    <a:lstStyle/>
                    <a:p>
                      <a:pPr algn="ctr"/>
                      <a:r>
                        <a:rPr lang="uk-UA" sz="900" b="1" dirty="0" smtClean="0"/>
                        <a:t>на 01.10.2017</a:t>
                      </a:r>
                      <a:endParaRPr lang="uk-UA" sz="900" b="1" dirty="0"/>
                    </a:p>
                  </a:txBody>
                  <a:tcPr marL="99067" marR="99067" marT="45664" marB="45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900" b="1" dirty="0" smtClean="0"/>
                        <a:t>105,2</a:t>
                      </a:r>
                    </a:p>
                    <a:p>
                      <a:pPr algn="ctr"/>
                      <a:r>
                        <a:rPr lang="uk-UA" sz="900" b="1" dirty="0" smtClean="0"/>
                        <a:t> </a:t>
                      </a:r>
                      <a:r>
                        <a:rPr lang="uk-UA" sz="900" b="1" dirty="0" err="1" smtClean="0"/>
                        <a:t>млн.грн</a:t>
                      </a:r>
                      <a:r>
                        <a:rPr lang="uk-UA" sz="900" b="1" dirty="0" smtClean="0"/>
                        <a:t>.</a:t>
                      </a:r>
                      <a:endParaRPr lang="uk-UA" sz="900" b="1" dirty="0"/>
                    </a:p>
                  </a:txBody>
                  <a:tcPr marL="99067" marR="99067" marT="45664" marB="45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900" b="1" dirty="0" smtClean="0"/>
                        <a:t>на 709% або</a:t>
                      </a:r>
                    </a:p>
                    <a:p>
                      <a:pPr algn="ctr"/>
                      <a:r>
                        <a:rPr lang="uk-UA" sz="900" b="1" dirty="0" smtClean="0"/>
                        <a:t>на 92,2 </a:t>
                      </a:r>
                      <a:r>
                        <a:rPr lang="uk-UA" sz="900" b="1" dirty="0" err="1" smtClean="0"/>
                        <a:t>млн.грн</a:t>
                      </a:r>
                      <a:r>
                        <a:rPr lang="uk-UA" sz="900" b="1" dirty="0" smtClean="0"/>
                        <a:t>.</a:t>
                      </a:r>
                      <a:endParaRPr lang="uk-UA" sz="900" b="1" dirty="0"/>
                    </a:p>
                  </a:txBody>
                  <a:tcPr marL="99067" marR="99067" marT="45664" marB="45664"/>
                </a:tc>
              </a:tr>
            </a:tbl>
          </a:graphicData>
        </a:graphic>
      </p:graphicFrame>
      <p:sp>
        <p:nvSpPr>
          <p:cNvPr id="9" name="Стрілка вгору 8"/>
          <p:cNvSpPr/>
          <p:nvPr/>
        </p:nvSpPr>
        <p:spPr>
          <a:xfrm>
            <a:off x="8620125" y="2205040"/>
            <a:ext cx="77788" cy="287337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0" name="Стрілка вгору 9"/>
          <p:cNvSpPr/>
          <p:nvPr/>
        </p:nvSpPr>
        <p:spPr>
          <a:xfrm>
            <a:off x="8620125" y="2565400"/>
            <a:ext cx="77788" cy="28733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1" name="Стрілка вниз 10"/>
          <p:cNvSpPr/>
          <p:nvPr/>
        </p:nvSpPr>
        <p:spPr>
          <a:xfrm>
            <a:off x="8625407" y="2924177"/>
            <a:ext cx="72505" cy="288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5" name="TextBox 14"/>
          <p:cNvSpPr txBox="1"/>
          <p:nvPr/>
        </p:nvSpPr>
        <p:spPr>
          <a:xfrm>
            <a:off x="790518" y="6021423"/>
            <a:ext cx="86288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 працюючих на підприємствах житлово-комунального господарства -  </a:t>
            </a:r>
            <a:r>
              <a:rPr lang="uk-UA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272,2 </a:t>
            </a:r>
            <a:r>
              <a:rPr lang="uk-UA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тис. осіб, у т. ч.:</a:t>
            </a:r>
          </a:p>
          <a:p>
            <a:pPr>
              <a:buFontTx/>
              <a:buChar char="-"/>
              <a:defRPr/>
            </a:pPr>
            <a:r>
              <a:rPr lang="uk-UA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підприємствах ТКЕ– </a:t>
            </a:r>
            <a:r>
              <a:rPr lang="uk-UA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70,8 </a:t>
            </a:r>
            <a:r>
              <a:rPr lang="uk-UA" sz="1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тис.осіб</a:t>
            </a:r>
            <a:r>
              <a:rPr lang="uk-UA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>
              <a:buFontTx/>
              <a:buChar char="-"/>
              <a:defRPr/>
            </a:pPr>
            <a:r>
              <a:rPr lang="uk-UA" sz="1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підприємствах ВКГ </a:t>
            </a:r>
            <a:r>
              <a:rPr lang="uk-UA" sz="1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81,6 </a:t>
            </a:r>
            <a:r>
              <a:rPr lang="uk-UA" sz="1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тис.осіб</a:t>
            </a:r>
            <a:r>
              <a:rPr lang="uk-UA" sz="1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>
              <a:buFontTx/>
              <a:buChar char="-"/>
              <a:defRPr/>
            </a:pPr>
            <a:r>
              <a:rPr lang="uk-UA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підприємствах ЖГ – </a:t>
            </a:r>
            <a:r>
              <a:rPr lang="uk-UA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53,2 </a:t>
            </a:r>
            <a:r>
              <a:rPr lang="uk-UA" sz="1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тис.осіб</a:t>
            </a:r>
            <a:r>
              <a:rPr lang="uk-UA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FontTx/>
              <a:buChar char="-"/>
              <a:defRPr/>
            </a:pPr>
            <a:endParaRPr lang="uk-UA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uk-UA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трілка вгору 12"/>
          <p:cNvSpPr/>
          <p:nvPr/>
        </p:nvSpPr>
        <p:spPr>
          <a:xfrm>
            <a:off x="8625408" y="3320988"/>
            <a:ext cx="77788" cy="28733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84548" y="3861049"/>
            <a:ext cx="292388" cy="3600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uk-UA" sz="700" b="1" dirty="0" smtClean="0">
                <a:latin typeface="Times New Roman" pitchFamily="18" charset="0"/>
                <a:cs typeface="Times New Roman" pitchFamily="18" charset="0"/>
              </a:rPr>
              <a:t>83,31</a:t>
            </a:r>
            <a:endParaRPr lang="uk-UA" sz="7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00584760"/>
              </p:ext>
            </p:extLst>
          </p:nvPr>
        </p:nvGraphicFramePr>
        <p:xfrm>
          <a:off x="1590" y="1592"/>
          <a:ext cx="1587" cy="1587"/>
        </p:xfrm>
        <a:graphic>
          <a:graphicData uri="http://schemas.openxmlformats.org/presentationml/2006/ole">
            <p:oleObj spid="_x0000_s38914" name="think-cell Slide" r:id="rId196" imgW="360" imgH="360" progId="TCLayout.ActiveDocument.1">
              <p:embed/>
            </p:oleObj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anchor="ctr" anchorCtr="0">
            <a:noAutofit/>
          </a:bodyPr>
          <a:lstStyle/>
          <a:p>
            <a:pPr algn="ctr">
              <a:defRPr/>
            </a:pPr>
            <a:endParaRPr lang="uk-UA" sz="1400" b="1" dirty="0">
              <a:latin typeface="Arial"/>
              <a:ea typeface="ＭＳ Ｐゴシック"/>
              <a:sym typeface="Arial"/>
            </a:endParaRPr>
          </a:p>
        </p:txBody>
      </p:sp>
      <p:pic>
        <p:nvPicPr>
          <p:cNvPr id="11268" name="Picture 96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9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 hidden="1"/>
          <p:cNvSpPr/>
          <p:nvPr>
            <p:custDataLst>
              <p:tags r:id="rId4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ru-RU" sz="500">
              <a:sym typeface="Arial"/>
            </a:endParaRPr>
          </a:p>
        </p:txBody>
      </p:sp>
      <p:sp>
        <p:nvSpPr>
          <p:cNvPr id="11271" name="Text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39162" y="1415628"/>
            <a:ext cx="38163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000" b="1" dirty="0">
                <a:solidFill>
                  <a:srgbClr val="000000"/>
                </a:solidFill>
              </a:rPr>
              <a:t>Борг підприємств ТКЕ перед НАК «Нафтогаз» в розрізі регіонів, тис. грн</a:t>
            </a:r>
          </a:p>
        </p:txBody>
      </p:sp>
      <p:graphicFrame>
        <p:nvGraphicFramePr>
          <p:cNvPr id="76" name="Таблица 75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xmlns="" val="1794504978"/>
              </p:ext>
            </p:extLst>
          </p:nvPr>
        </p:nvGraphicFramePr>
        <p:xfrm>
          <a:off x="3704859" y="1828186"/>
          <a:ext cx="6150345" cy="4593847"/>
        </p:xfrm>
        <a:graphic>
          <a:graphicData uri="http://schemas.openxmlformats.org/drawingml/2006/table">
            <a:tbl>
              <a:tblPr/>
              <a:tblGrid>
                <a:gridCol w="1092124"/>
                <a:gridCol w="722603"/>
                <a:gridCol w="722603"/>
                <a:gridCol w="722603"/>
                <a:gridCol w="722603"/>
                <a:gridCol w="722603"/>
                <a:gridCol w="722603"/>
                <a:gridCol w="722603"/>
              </a:tblGrid>
              <a:tr h="13782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3" marR="9523" marT="9526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Борг станом на 01.01.2017</a:t>
                      </a:r>
                    </a:p>
                  </a:txBody>
                  <a:tcPr marL="9523" marR="9523" marT="9526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Спожито  </a:t>
                      </a:r>
                      <a:br>
                        <a:rPr kumimoji="0" lang="uk-UA" sz="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</a:br>
                      <a:r>
                        <a:rPr kumimoji="0" lang="uk-UA" sz="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у 2017 році на суму</a:t>
                      </a:r>
                    </a:p>
                  </a:txBody>
                  <a:tcPr marL="9523" marR="9523" marT="9526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Сплачено </a:t>
                      </a:r>
                      <a:br>
                        <a:rPr kumimoji="0" lang="uk-UA" sz="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</a:br>
                      <a:r>
                        <a:rPr kumimoji="0" lang="uk-UA" sz="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у 2017 році</a:t>
                      </a:r>
                    </a:p>
                  </a:txBody>
                  <a:tcPr marL="9523" marR="9523" marT="9526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у тому числі</a:t>
                      </a:r>
                    </a:p>
                  </a:txBody>
                  <a:tcPr marL="9523" marR="9523" marT="9526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Рівень оплати відносно споживання у 2017 році</a:t>
                      </a:r>
                    </a:p>
                  </a:txBody>
                  <a:tcPr marL="9523" marR="9523" marT="9526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Борг за спожитий газ станом на 01.11.2017</a:t>
                      </a:r>
                    </a:p>
                  </a:txBody>
                  <a:tcPr marL="9523" marR="9523" marT="9526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</a:tr>
              <a:tr h="48055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За газ спожитий у 2017 р</a:t>
                      </a:r>
                    </a:p>
                  </a:txBody>
                  <a:tcPr marL="9523" marR="9523" marT="9526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Погашення боргів попередніх років</a:t>
                      </a:r>
                    </a:p>
                  </a:txBody>
                  <a:tcPr marL="9523" marR="9523" marT="9526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4" marR="9524" marT="9526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</a:tr>
              <a:tr h="28638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РАЗОМ</a:t>
                      </a:r>
                    </a:p>
                  </a:txBody>
                  <a:tcPr marL="9523" marR="9523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uk-UA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Petersburg"/>
                          <a:ea typeface="+mn-ea"/>
                          <a:cs typeface="+mn-cs"/>
                        </a:rPr>
                        <a:t>27 118 079,2</a:t>
                      </a:r>
                      <a:endParaRPr lang="uk-UA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Petersburg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1" i="0" u="none" strike="noStrike" dirty="0">
                          <a:effectLst/>
                          <a:latin typeface="Petersburg"/>
                        </a:rPr>
                        <a:t>22 399 399,9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1" i="0" u="none" strike="noStrike" dirty="0">
                          <a:effectLst/>
                          <a:latin typeface="Petersburg"/>
                        </a:rPr>
                        <a:t>29 017 275,5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1" i="0" u="none" strike="noStrike" dirty="0">
                          <a:effectLst/>
                          <a:latin typeface="Petersburg"/>
                        </a:rPr>
                        <a:t>14 895 165,2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1" i="0" u="none" strike="noStrike" dirty="0">
                          <a:effectLst/>
                          <a:latin typeface="Petersburg"/>
                        </a:rPr>
                        <a:t>14 122 110,3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Petersburg"/>
                        </a:rPr>
                        <a:t>129,5</a:t>
                      </a:r>
                      <a:endParaRPr lang="uk-UA" sz="900" b="1" i="0" u="none" strike="noStrike" dirty="0">
                        <a:solidFill>
                          <a:srgbClr val="FF0000"/>
                        </a:solidFill>
                        <a:effectLst/>
                        <a:latin typeface="Petersburg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1" i="0" u="none" strike="noStrike" dirty="0">
                          <a:effectLst/>
                          <a:latin typeface="Petersburg"/>
                        </a:rPr>
                        <a:t>20 762 652,1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175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Тернопільська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209 739,7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256 402,4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265 672,3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83 563,6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182 108,7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1" i="0" u="none" strike="noStrike">
                          <a:solidFill>
                            <a:srgbClr val="FF0000"/>
                          </a:solidFill>
                          <a:effectLst/>
                          <a:latin typeface="Petersburg"/>
                        </a:rPr>
                        <a:t>103,6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200 469,8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175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Донецька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5 787 255,3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915 175,4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1 294 022,0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450 142,2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843 879,8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1" i="0" u="none" strike="noStrike">
                          <a:solidFill>
                            <a:srgbClr val="FF0000"/>
                          </a:solidFill>
                          <a:effectLst/>
                          <a:latin typeface="Petersburg"/>
                        </a:rPr>
                        <a:t>141,4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5 408 408,7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175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Волинська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243 690,3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455 136,2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499 949,9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238 995,5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260 954,4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1" i="0" u="none" strike="noStrike">
                          <a:solidFill>
                            <a:srgbClr val="FF0000"/>
                          </a:solidFill>
                          <a:effectLst/>
                          <a:latin typeface="Petersburg"/>
                        </a:rPr>
                        <a:t>109,8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198 876,6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175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Кіровоградська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408 803,2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286 543,5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274 107,1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155 462,4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118 644,7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1" i="0" u="none" strike="noStrike">
                          <a:solidFill>
                            <a:srgbClr val="FF0000"/>
                          </a:solidFill>
                          <a:effectLst/>
                          <a:latin typeface="Petersburg"/>
                        </a:rPr>
                        <a:t>95,7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421 239,6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175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Київ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3 710 458,8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6 377 087,0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7 211 123,1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3 777 354,8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3 433 768,2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1" i="0" u="none" strike="noStrike">
                          <a:solidFill>
                            <a:srgbClr val="FF0000"/>
                          </a:solidFill>
                          <a:effectLst/>
                          <a:latin typeface="Petersburg"/>
                        </a:rPr>
                        <a:t>113,1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2 876 422,7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175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Харківська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2 585 326,9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2 312 353,7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3 457 274,1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1 412 686,7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2 044 587,3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1" i="0" u="none" strike="noStrike">
                          <a:solidFill>
                            <a:srgbClr val="FF0000"/>
                          </a:solidFill>
                          <a:effectLst/>
                          <a:latin typeface="Petersburg"/>
                        </a:rPr>
                        <a:t>149,5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1 440 406,6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175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Вінницька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195 542,8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510 721,2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565 551,1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323 924,9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241 626,2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1" i="0" u="none" strike="noStrike">
                          <a:solidFill>
                            <a:srgbClr val="FF0000"/>
                          </a:solidFill>
                          <a:effectLst/>
                          <a:latin typeface="Petersburg"/>
                        </a:rPr>
                        <a:t>110,7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140 712,9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230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Миколаївська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196 706,7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361 990,7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416 576,1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231 563,6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185 012,4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1" i="0" u="none" strike="noStrike">
                          <a:solidFill>
                            <a:srgbClr val="FF0000"/>
                          </a:solidFill>
                          <a:effectLst/>
                          <a:latin typeface="Petersburg"/>
                        </a:rPr>
                        <a:t>115,1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142 121,3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175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Чернігівська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330 497,0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574 248,9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617 339,9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368 368,4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248 971,5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1" i="0" u="none" strike="noStrike">
                          <a:solidFill>
                            <a:srgbClr val="FF0000"/>
                          </a:solidFill>
                          <a:effectLst/>
                          <a:latin typeface="Petersburg"/>
                        </a:rPr>
                        <a:t>107,5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287 406,0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175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Київська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765 879,7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704 083,8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979 481,3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464 626,4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514 854,9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1" i="0" u="none" strike="noStrike">
                          <a:solidFill>
                            <a:srgbClr val="FF0000"/>
                          </a:solidFill>
                          <a:effectLst/>
                          <a:latin typeface="Petersburg"/>
                        </a:rPr>
                        <a:t>139,1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490 482,2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175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Сумська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279 566,2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652 722,0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730 183,9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431 104,7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299 079,3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1" i="0" u="none" strike="noStrike">
                          <a:solidFill>
                            <a:srgbClr val="FF0000"/>
                          </a:solidFill>
                          <a:effectLst/>
                          <a:latin typeface="Petersburg"/>
                        </a:rPr>
                        <a:t>111,9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202 104,3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175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Хмельницька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316 812,7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551 776,4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671 612,0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380 158,5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291 453,5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1" i="0" u="none" strike="noStrike">
                          <a:solidFill>
                            <a:srgbClr val="FF0000"/>
                          </a:solidFill>
                          <a:effectLst/>
                          <a:latin typeface="Petersburg"/>
                        </a:rPr>
                        <a:t>121,7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196 977,1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175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Житомирська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440 457,3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388 181,9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585 419,6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270 104,3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315 315,3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1" i="0" u="none" strike="noStrike">
                          <a:solidFill>
                            <a:srgbClr val="FF0000"/>
                          </a:solidFill>
                          <a:effectLst/>
                          <a:latin typeface="Petersburg"/>
                        </a:rPr>
                        <a:t>150,8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243 219,6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175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Рівненська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178 031,5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342 313,3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395 446,9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241 122,0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154 324,9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1" i="0" u="none" strike="noStrike">
                          <a:solidFill>
                            <a:srgbClr val="FF0000"/>
                          </a:solidFill>
                          <a:effectLst/>
                          <a:latin typeface="Petersburg"/>
                        </a:rPr>
                        <a:t>115,5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124 897,9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175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Луганська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995 716,7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232 416,3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165 349,0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165 349,0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0,0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1" i="0" u="none" strike="noStrike">
                          <a:solidFill>
                            <a:srgbClr val="FF0000"/>
                          </a:solidFill>
                          <a:effectLst/>
                          <a:latin typeface="Petersburg"/>
                        </a:rPr>
                        <a:t>71,1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1 325 232,6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907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Львівська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1 229 660,1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1 691 602,8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2 307 771,6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1 235 639,8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1 072 131,7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1" i="0" u="none" strike="noStrike">
                          <a:solidFill>
                            <a:srgbClr val="FF0000"/>
                          </a:solidFill>
                          <a:effectLst/>
                          <a:latin typeface="Petersburg"/>
                        </a:rPr>
                        <a:t>136,4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613 491,3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175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Запорізька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1 213 886,2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1 357 966,8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1 932 117,4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1 019 726,1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912 391,4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1" i="0" u="none" strike="noStrike">
                          <a:solidFill>
                            <a:srgbClr val="FF0000"/>
                          </a:solidFill>
                          <a:effectLst/>
                          <a:latin typeface="Petersburg"/>
                        </a:rPr>
                        <a:t>142,3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639 735,6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175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Івано-Франківська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285 194,3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218 002,6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288 303,3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166 590,0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121 713,3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1" i="0" u="none" strike="noStrike">
                          <a:solidFill>
                            <a:srgbClr val="FF0000"/>
                          </a:solidFill>
                          <a:effectLst/>
                          <a:latin typeface="Petersburg"/>
                        </a:rPr>
                        <a:t>132,2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214 893,6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175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Чернівецька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91 037,9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156 423,7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197 283,2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122 872,1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74 411,1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1" i="0" u="none" strike="noStrike">
                          <a:solidFill>
                            <a:srgbClr val="FF0000"/>
                          </a:solidFill>
                          <a:effectLst/>
                          <a:latin typeface="Petersburg"/>
                        </a:rPr>
                        <a:t>126,1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50 178,3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175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Одеська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1 280 764,9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1 079 534,2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1 257 959,8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850 979,6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406 980,2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1" i="0" u="none" strike="noStrike">
                          <a:solidFill>
                            <a:srgbClr val="FF0000"/>
                          </a:solidFill>
                          <a:effectLst/>
                          <a:latin typeface="Petersburg"/>
                        </a:rPr>
                        <a:t>116,5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1 102 339,3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175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Черкаська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381 864,7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393 539,7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504 016,0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312 646,0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191 370,1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1" i="0" u="none" strike="noStrike">
                          <a:solidFill>
                            <a:srgbClr val="FF0000"/>
                          </a:solidFill>
                          <a:effectLst/>
                          <a:latin typeface="Petersburg"/>
                        </a:rPr>
                        <a:t>128,1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271 388,3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175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Дніпропетровська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5 289 364,5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1 294 792,0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2 634 802,6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1 067 846,7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1 566 955,9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1" i="0" u="none" strike="noStrike">
                          <a:solidFill>
                            <a:srgbClr val="FF0000"/>
                          </a:solidFill>
                          <a:effectLst/>
                          <a:latin typeface="Petersburg"/>
                        </a:rPr>
                        <a:t>203,5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3 949 353,9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175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Херсонська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242 921,0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246 164,7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396 283,4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208 920,7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187 362,7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1" i="0" u="none" strike="noStrike">
                          <a:solidFill>
                            <a:srgbClr val="FF0000"/>
                          </a:solidFill>
                          <a:effectLst/>
                          <a:latin typeface="Petersburg"/>
                        </a:rPr>
                        <a:t>161,0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92 802,3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Полтавська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454 831,5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1 034 048,6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1 362 801,7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909 234,6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453 567,1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1" i="0" u="none" strike="noStrike">
                          <a:solidFill>
                            <a:srgbClr val="FF0000"/>
                          </a:solidFill>
                          <a:effectLst/>
                          <a:latin typeface="Petersburg"/>
                        </a:rPr>
                        <a:t>131,8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effectLst/>
                          <a:latin typeface="Petersburg"/>
                        </a:rPr>
                        <a:t>126 078,4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175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b="0" i="0" u="none" strike="noStrike" dirty="0">
                          <a:effectLst/>
                          <a:latin typeface="Petersburg"/>
                        </a:rPr>
                        <a:t>Закарпатська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 dirty="0">
                          <a:effectLst/>
                          <a:latin typeface="Petersburg"/>
                        </a:rPr>
                        <a:t>4 069,3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 dirty="0">
                          <a:effectLst/>
                          <a:latin typeface="Petersburg"/>
                        </a:rPr>
                        <a:t>6 172,2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 dirty="0">
                          <a:effectLst/>
                          <a:latin typeface="Petersburg"/>
                        </a:rPr>
                        <a:t>6 828,2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 dirty="0">
                          <a:effectLst/>
                          <a:latin typeface="Petersburg"/>
                        </a:rPr>
                        <a:t>6 182,5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 dirty="0">
                          <a:effectLst/>
                          <a:latin typeface="Petersburg"/>
                        </a:rPr>
                        <a:t>645,7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Petersburg"/>
                        </a:rPr>
                        <a:t>110,6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 dirty="0">
                          <a:effectLst/>
                          <a:latin typeface="Petersburg"/>
                        </a:rPr>
                        <a:t>3 413,3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Object 3"/>
          <p:cNvGraphicFramePr>
            <a:graphicFrameLocks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xmlns="" val="3731225915"/>
              </p:ext>
            </p:extLst>
          </p:nvPr>
        </p:nvGraphicFramePr>
        <p:xfrm>
          <a:off x="227012" y="2703513"/>
          <a:ext cx="3470368" cy="3784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8"/>
          </a:graphicData>
        </a:graphic>
      </p:graphicFrame>
      <p:graphicFrame>
        <p:nvGraphicFramePr>
          <p:cNvPr id="520" name="Chart 3"/>
          <p:cNvGraphicFramePr/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xmlns="" val="649979348"/>
              </p:ext>
            </p:extLst>
          </p:nvPr>
        </p:nvGraphicFramePr>
        <p:xfrm>
          <a:off x="195263" y="2671763"/>
          <a:ext cx="3508375" cy="3846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9"/>
          </a:graphicData>
        </a:graphic>
      </p:graphicFrame>
      <p:sp useBgFill="1">
        <p:nvSpPr>
          <p:cNvPr id="12379" name="Полілінія 12378"/>
          <p:cNvSpPr/>
          <p:nvPr>
            <p:custDataLst>
              <p:tags r:id="rId9"/>
            </p:custDataLst>
          </p:nvPr>
        </p:nvSpPr>
        <p:spPr bwMode="auto">
          <a:xfrm>
            <a:off x="3492500" y="5540375"/>
            <a:ext cx="103189" cy="169864"/>
          </a:xfrm>
          <a:custGeom>
            <a:avLst/>
            <a:gdLst/>
            <a:ahLst/>
            <a:cxnLst/>
            <a:rect l="0" t="0" r="0" b="0"/>
            <a:pathLst>
              <a:path w="103189" h="169864">
                <a:moveTo>
                  <a:pt x="103188" y="0"/>
                </a:moveTo>
                <a:lnTo>
                  <a:pt x="57150" y="169863"/>
                </a:lnTo>
                <a:lnTo>
                  <a:pt x="0" y="169863"/>
                </a:lnTo>
                <a:lnTo>
                  <a:pt x="46038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11655" name="Полілінія 11654"/>
          <p:cNvSpPr/>
          <p:nvPr>
            <p:custDataLst>
              <p:tags r:id="rId10"/>
            </p:custDataLst>
          </p:nvPr>
        </p:nvSpPr>
        <p:spPr bwMode="auto">
          <a:xfrm>
            <a:off x="3338513" y="5246688"/>
            <a:ext cx="103188" cy="169863"/>
          </a:xfrm>
          <a:custGeom>
            <a:avLst/>
            <a:gdLst/>
            <a:ahLst/>
            <a:cxnLst/>
            <a:rect l="0" t="0" r="0" b="0"/>
            <a:pathLst>
              <a:path w="103188" h="169863">
                <a:moveTo>
                  <a:pt x="103187" y="0"/>
                </a:moveTo>
                <a:lnTo>
                  <a:pt x="57150" y="169862"/>
                </a:lnTo>
                <a:lnTo>
                  <a:pt x="0" y="169862"/>
                </a:lnTo>
                <a:lnTo>
                  <a:pt x="46037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11604" name="Полілінія 11603"/>
          <p:cNvSpPr/>
          <p:nvPr>
            <p:custDataLst>
              <p:tags r:id="rId11"/>
            </p:custDataLst>
          </p:nvPr>
        </p:nvSpPr>
        <p:spPr bwMode="auto">
          <a:xfrm>
            <a:off x="3338513" y="2890838"/>
            <a:ext cx="103188" cy="169863"/>
          </a:xfrm>
          <a:custGeom>
            <a:avLst/>
            <a:gdLst/>
            <a:ahLst/>
            <a:cxnLst/>
            <a:rect l="0" t="0" r="0" b="0"/>
            <a:pathLst>
              <a:path w="103188" h="169863">
                <a:moveTo>
                  <a:pt x="103187" y="0"/>
                </a:moveTo>
                <a:lnTo>
                  <a:pt x="57150" y="169862"/>
                </a:lnTo>
                <a:lnTo>
                  <a:pt x="0" y="169862"/>
                </a:lnTo>
                <a:lnTo>
                  <a:pt x="46037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11674" name="Полілінія 11673"/>
          <p:cNvSpPr/>
          <p:nvPr>
            <p:custDataLst>
              <p:tags r:id="rId12"/>
            </p:custDataLst>
          </p:nvPr>
        </p:nvSpPr>
        <p:spPr bwMode="auto">
          <a:xfrm>
            <a:off x="3338513" y="6129338"/>
            <a:ext cx="103188" cy="169863"/>
          </a:xfrm>
          <a:custGeom>
            <a:avLst/>
            <a:gdLst/>
            <a:ahLst/>
            <a:cxnLst/>
            <a:rect l="0" t="0" r="0" b="0"/>
            <a:pathLst>
              <a:path w="103188" h="169863">
                <a:moveTo>
                  <a:pt x="103187" y="0"/>
                </a:moveTo>
                <a:lnTo>
                  <a:pt x="57150" y="169862"/>
                </a:lnTo>
                <a:lnTo>
                  <a:pt x="0" y="169862"/>
                </a:lnTo>
                <a:lnTo>
                  <a:pt x="46037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12364" name="Полілінія 12363"/>
          <p:cNvSpPr/>
          <p:nvPr>
            <p:custDataLst>
              <p:tags r:id="rId13"/>
            </p:custDataLst>
          </p:nvPr>
        </p:nvSpPr>
        <p:spPr bwMode="auto">
          <a:xfrm>
            <a:off x="3492500" y="4805363"/>
            <a:ext cx="103189" cy="168276"/>
          </a:xfrm>
          <a:custGeom>
            <a:avLst/>
            <a:gdLst/>
            <a:ahLst/>
            <a:cxnLst/>
            <a:rect l="0" t="0" r="0" b="0"/>
            <a:pathLst>
              <a:path w="103189" h="168276">
                <a:moveTo>
                  <a:pt x="103188" y="0"/>
                </a:moveTo>
                <a:lnTo>
                  <a:pt x="57150" y="168275"/>
                </a:lnTo>
                <a:lnTo>
                  <a:pt x="0" y="168275"/>
                </a:lnTo>
                <a:lnTo>
                  <a:pt x="46038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355" name="Полілінія 354"/>
          <p:cNvSpPr/>
          <p:nvPr>
            <p:custDataLst>
              <p:tags r:id="rId14"/>
            </p:custDataLst>
          </p:nvPr>
        </p:nvSpPr>
        <p:spPr bwMode="auto">
          <a:xfrm>
            <a:off x="3338513" y="3479800"/>
            <a:ext cx="103188" cy="169864"/>
          </a:xfrm>
          <a:custGeom>
            <a:avLst/>
            <a:gdLst/>
            <a:ahLst/>
            <a:cxnLst/>
            <a:rect l="0" t="0" r="0" b="0"/>
            <a:pathLst>
              <a:path w="103188" h="169864">
                <a:moveTo>
                  <a:pt x="103187" y="0"/>
                </a:moveTo>
                <a:lnTo>
                  <a:pt x="57150" y="169863"/>
                </a:lnTo>
                <a:lnTo>
                  <a:pt x="0" y="169863"/>
                </a:lnTo>
                <a:lnTo>
                  <a:pt x="46037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12373" name="Полілінія 12372"/>
          <p:cNvSpPr/>
          <p:nvPr>
            <p:custDataLst>
              <p:tags r:id="rId15"/>
            </p:custDataLst>
          </p:nvPr>
        </p:nvSpPr>
        <p:spPr bwMode="auto">
          <a:xfrm>
            <a:off x="3492500" y="5246688"/>
            <a:ext cx="103189" cy="169863"/>
          </a:xfrm>
          <a:custGeom>
            <a:avLst/>
            <a:gdLst/>
            <a:ahLst/>
            <a:cxnLst/>
            <a:rect l="0" t="0" r="0" b="0"/>
            <a:pathLst>
              <a:path w="103189" h="169863">
                <a:moveTo>
                  <a:pt x="103188" y="0"/>
                </a:moveTo>
                <a:lnTo>
                  <a:pt x="57150" y="169862"/>
                </a:lnTo>
                <a:lnTo>
                  <a:pt x="0" y="169862"/>
                </a:lnTo>
                <a:lnTo>
                  <a:pt x="46038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367" name="Полілінія 366"/>
          <p:cNvSpPr/>
          <p:nvPr>
            <p:custDataLst>
              <p:tags r:id="rId16"/>
            </p:custDataLst>
          </p:nvPr>
        </p:nvSpPr>
        <p:spPr bwMode="auto">
          <a:xfrm>
            <a:off x="3338513" y="4068763"/>
            <a:ext cx="103188" cy="169863"/>
          </a:xfrm>
          <a:custGeom>
            <a:avLst/>
            <a:gdLst/>
            <a:ahLst/>
            <a:cxnLst/>
            <a:rect l="0" t="0" r="0" b="0"/>
            <a:pathLst>
              <a:path w="103188" h="169863">
                <a:moveTo>
                  <a:pt x="103187" y="0"/>
                </a:moveTo>
                <a:lnTo>
                  <a:pt x="57150" y="169862"/>
                </a:lnTo>
                <a:lnTo>
                  <a:pt x="0" y="169862"/>
                </a:lnTo>
                <a:lnTo>
                  <a:pt x="46037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12370" name="Полілінія 12369"/>
          <p:cNvSpPr/>
          <p:nvPr>
            <p:custDataLst>
              <p:tags r:id="rId17"/>
            </p:custDataLst>
          </p:nvPr>
        </p:nvSpPr>
        <p:spPr bwMode="auto">
          <a:xfrm>
            <a:off x="3492500" y="5099050"/>
            <a:ext cx="103189" cy="169864"/>
          </a:xfrm>
          <a:custGeom>
            <a:avLst/>
            <a:gdLst/>
            <a:ahLst/>
            <a:cxnLst/>
            <a:rect l="0" t="0" r="0" b="0"/>
            <a:pathLst>
              <a:path w="103189" h="169864">
                <a:moveTo>
                  <a:pt x="103188" y="0"/>
                </a:moveTo>
                <a:lnTo>
                  <a:pt x="57150" y="169863"/>
                </a:lnTo>
                <a:lnTo>
                  <a:pt x="0" y="169863"/>
                </a:lnTo>
                <a:lnTo>
                  <a:pt x="46038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12367" name="Полілінія 12366"/>
          <p:cNvSpPr/>
          <p:nvPr>
            <p:custDataLst>
              <p:tags r:id="rId18"/>
            </p:custDataLst>
          </p:nvPr>
        </p:nvSpPr>
        <p:spPr bwMode="auto">
          <a:xfrm>
            <a:off x="3492500" y="4951413"/>
            <a:ext cx="103189" cy="169863"/>
          </a:xfrm>
          <a:custGeom>
            <a:avLst/>
            <a:gdLst/>
            <a:ahLst/>
            <a:cxnLst/>
            <a:rect l="0" t="0" r="0" b="0"/>
            <a:pathLst>
              <a:path w="103189" h="169863">
                <a:moveTo>
                  <a:pt x="103188" y="0"/>
                </a:moveTo>
                <a:lnTo>
                  <a:pt x="57150" y="169862"/>
                </a:lnTo>
                <a:lnTo>
                  <a:pt x="0" y="169862"/>
                </a:lnTo>
                <a:lnTo>
                  <a:pt x="46038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11610" name="Полілінія 11609"/>
          <p:cNvSpPr/>
          <p:nvPr>
            <p:custDataLst>
              <p:tags r:id="rId19"/>
            </p:custDataLst>
          </p:nvPr>
        </p:nvSpPr>
        <p:spPr bwMode="auto">
          <a:xfrm>
            <a:off x="3338513" y="3184525"/>
            <a:ext cx="103188" cy="169864"/>
          </a:xfrm>
          <a:custGeom>
            <a:avLst/>
            <a:gdLst/>
            <a:ahLst/>
            <a:cxnLst/>
            <a:rect l="0" t="0" r="0" b="0"/>
            <a:pathLst>
              <a:path w="103188" h="169864">
                <a:moveTo>
                  <a:pt x="103187" y="0"/>
                </a:moveTo>
                <a:lnTo>
                  <a:pt x="57150" y="169863"/>
                </a:lnTo>
                <a:lnTo>
                  <a:pt x="0" y="169863"/>
                </a:lnTo>
                <a:lnTo>
                  <a:pt x="46037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12391" name="Полілінія 12390"/>
          <p:cNvSpPr/>
          <p:nvPr>
            <p:custDataLst>
              <p:tags r:id="rId20"/>
            </p:custDataLst>
          </p:nvPr>
        </p:nvSpPr>
        <p:spPr bwMode="auto">
          <a:xfrm>
            <a:off x="3492500" y="6129338"/>
            <a:ext cx="103189" cy="169863"/>
          </a:xfrm>
          <a:custGeom>
            <a:avLst/>
            <a:gdLst/>
            <a:ahLst/>
            <a:cxnLst/>
            <a:rect l="0" t="0" r="0" b="0"/>
            <a:pathLst>
              <a:path w="103189" h="169863">
                <a:moveTo>
                  <a:pt x="103188" y="0"/>
                </a:moveTo>
                <a:lnTo>
                  <a:pt x="57150" y="169862"/>
                </a:lnTo>
                <a:lnTo>
                  <a:pt x="0" y="169862"/>
                </a:lnTo>
                <a:lnTo>
                  <a:pt x="46038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12361" name="Полілінія 12360"/>
          <p:cNvSpPr/>
          <p:nvPr>
            <p:custDataLst>
              <p:tags r:id="rId21"/>
            </p:custDataLst>
          </p:nvPr>
        </p:nvSpPr>
        <p:spPr bwMode="auto">
          <a:xfrm>
            <a:off x="3492500" y="4657725"/>
            <a:ext cx="103189" cy="169864"/>
          </a:xfrm>
          <a:custGeom>
            <a:avLst/>
            <a:gdLst/>
            <a:ahLst/>
            <a:cxnLst/>
            <a:rect l="0" t="0" r="0" b="0"/>
            <a:pathLst>
              <a:path w="103189" h="169864">
                <a:moveTo>
                  <a:pt x="103188" y="0"/>
                </a:moveTo>
                <a:lnTo>
                  <a:pt x="57150" y="169863"/>
                </a:lnTo>
                <a:lnTo>
                  <a:pt x="0" y="169863"/>
                </a:lnTo>
                <a:lnTo>
                  <a:pt x="46038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12358" name="Полілінія 12357"/>
          <p:cNvSpPr/>
          <p:nvPr>
            <p:custDataLst>
              <p:tags r:id="rId22"/>
            </p:custDataLst>
          </p:nvPr>
        </p:nvSpPr>
        <p:spPr bwMode="auto">
          <a:xfrm>
            <a:off x="3492500" y="4510088"/>
            <a:ext cx="103189" cy="169863"/>
          </a:xfrm>
          <a:custGeom>
            <a:avLst/>
            <a:gdLst/>
            <a:ahLst/>
            <a:cxnLst/>
            <a:rect l="0" t="0" r="0" b="0"/>
            <a:pathLst>
              <a:path w="103189" h="169863">
                <a:moveTo>
                  <a:pt x="103188" y="0"/>
                </a:moveTo>
                <a:lnTo>
                  <a:pt x="57150" y="169862"/>
                </a:lnTo>
                <a:lnTo>
                  <a:pt x="0" y="169862"/>
                </a:lnTo>
                <a:lnTo>
                  <a:pt x="46038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11932" name="Полілінія 11931"/>
          <p:cNvSpPr/>
          <p:nvPr>
            <p:custDataLst>
              <p:tags r:id="rId23"/>
            </p:custDataLst>
          </p:nvPr>
        </p:nvSpPr>
        <p:spPr bwMode="auto">
          <a:xfrm>
            <a:off x="3492500" y="4068763"/>
            <a:ext cx="103189" cy="169863"/>
          </a:xfrm>
          <a:custGeom>
            <a:avLst/>
            <a:gdLst/>
            <a:ahLst/>
            <a:cxnLst/>
            <a:rect l="0" t="0" r="0" b="0"/>
            <a:pathLst>
              <a:path w="103189" h="169863">
                <a:moveTo>
                  <a:pt x="103188" y="0"/>
                </a:moveTo>
                <a:lnTo>
                  <a:pt x="57150" y="169862"/>
                </a:lnTo>
                <a:lnTo>
                  <a:pt x="0" y="169862"/>
                </a:lnTo>
                <a:lnTo>
                  <a:pt x="46038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11664" name="Полілінія 11663"/>
          <p:cNvSpPr/>
          <p:nvPr>
            <p:custDataLst>
              <p:tags r:id="rId24"/>
            </p:custDataLst>
          </p:nvPr>
        </p:nvSpPr>
        <p:spPr bwMode="auto">
          <a:xfrm>
            <a:off x="3338513" y="5688013"/>
            <a:ext cx="103188" cy="169863"/>
          </a:xfrm>
          <a:custGeom>
            <a:avLst/>
            <a:gdLst/>
            <a:ahLst/>
            <a:cxnLst/>
            <a:rect l="0" t="0" r="0" b="0"/>
            <a:pathLst>
              <a:path w="103188" h="169863">
                <a:moveTo>
                  <a:pt x="103187" y="0"/>
                </a:moveTo>
                <a:lnTo>
                  <a:pt x="57150" y="169862"/>
                </a:lnTo>
                <a:lnTo>
                  <a:pt x="0" y="169862"/>
                </a:lnTo>
                <a:lnTo>
                  <a:pt x="46037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11929" name="Полілінія 11928"/>
          <p:cNvSpPr/>
          <p:nvPr>
            <p:custDataLst>
              <p:tags r:id="rId25"/>
            </p:custDataLst>
          </p:nvPr>
        </p:nvSpPr>
        <p:spPr bwMode="auto">
          <a:xfrm>
            <a:off x="3492500" y="3921125"/>
            <a:ext cx="103189" cy="169864"/>
          </a:xfrm>
          <a:custGeom>
            <a:avLst/>
            <a:gdLst/>
            <a:ahLst/>
            <a:cxnLst/>
            <a:rect l="0" t="0" r="0" b="0"/>
            <a:pathLst>
              <a:path w="103189" h="169864">
                <a:moveTo>
                  <a:pt x="103188" y="0"/>
                </a:moveTo>
                <a:lnTo>
                  <a:pt x="57150" y="169863"/>
                </a:lnTo>
                <a:lnTo>
                  <a:pt x="0" y="169863"/>
                </a:lnTo>
                <a:lnTo>
                  <a:pt x="46038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11926" name="Полілінія 11925"/>
          <p:cNvSpPr/>
          <p:nvPr>
            <p:custDataLst>
              <p:tags r:id="rId26"/>
            </p:custDataLst>
          </p:nvPr>
        </p:nvSpPr>
        <p:spPr bwMode="auto">
          <a:xfrm>
            <a:off x="3492500" y="3773488"/>
            <a:ext cx="103189" cy="169863"/>
          </a:xfrm>
          <a:custGeom>
            <a:avLst/>
            <a:gdLst/>
            <a:ahLst/>
            <a:cxnLst/>
            <a:rect l="0" t="0" r="0" b="0"/>
            <a:pathLst>
              <a:path w="103189" h="169863">
                <a:moveTo>
                  <a:pt x="103188" y="0"/>
                </a:moveTo>
                <a:lnTo>
                  <a:pt x="57150" y="169862"/>
                </a:lnTo>
                <a:lnTo>
                  <a:pt x="0" y="169862"/>
                </a:lnTo>
                <a:lnTo>
                  <a:pt x="46038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11920" name="Полілінія 11919"/>
          <p:cNvSpPr/>
          <p:nvPr>
            <p:custDataLst>
              <p:tags r:id="rId27"/>
            </p:custDataLst>
          </p:nvPr>
        </p:nvSpPr>
        <p:spPr bwMode="auto">
          <a:xfrm>
            <a:off x="3492500" y="3479800"/>
            <a:ext cx="103189" cy="169864"/>
          </a:xfrm>
          <a:custGeom>
            <a:avLst/>
            <a:gdLst/>
            <a:ahLst/>
            <a:cxnLst/>
            <a:rect l="0" t="0" r="0" b="0"/>
            <a:pathLst>
              <a:path w="103189" h="169864">
                <a:moveTo>
                  <a:pt x="103188" y="0"/>
                </a:moveTo>
                <a:lnTo>
                  <a:pt x="57150" y="169863"/>
                </a:lnTo>
                <a:lnTo>
                  <a:pt x="0" y="169863"/>
                </a:lnTo>
                <a:lnTo>
                  <a:pt x="46038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11917" name="Полілінія 11916"/>
          <p:cNvSpPr/>
          <p:nvPr>
            <p:custDataLst>
              <p:tags r:id="rId28"/>
            </p:custDataLst>
          </p:nvPr>
        </p:nvSpPr>
        <p:spPr bwMode="auto">
          <a:xfrm>
            <a:off x="3492500" y="3332163"/>
            <a:ext cx="103189" cy="169863"/>
          </a:xfrm>
          <a:custGeom>
            <a:avLst/>
            <a:gdLst/>
            <a:ahLst/>
            <a:cxnLst/>
            <a:rect l="0" t="0" r="0" b="0"/>
            <a:pathLst>
              <a:path w="103189" h="169863">
                <a:moveTo>
                  <a:pt x="103188" y="0"/>
                </a:moveTo>
                <a:lnTo>
                  <a:pt x="57150" y="169862"/>
                </a:lnTo>
                <a:lnTo>
                  <a:pt x="0" y="169862"/>
                </a:lnTo>
                <a:lnTo>
                  <a:pt x="46038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370" name="Полілінія 369"/>
          <p:cNvSpPr/>
          <p:nvPr>
            <p:custDataLst>
              <p:tags r:id="rId29"/>
            </p:custDataLst>
          </p:nvPr>
        </p:nvSpPr>
        <p:spPr bwMode="auto">
          <a:xfrm>
            <a:off x="3338513" y="4216400"/>
            <a:ext cx="103188" cy="168276"/>
          </a:xfrm>
          <a:custGeom>
            <a:avLst/>
            <a:gdLst/>
            <a:ahLst/>
            <a:cxnLst/>
            <a:rect l="0" t="0" r="0" b="0"/>
            <a:pathLst>
              <a:path w="103188" h="168276">
                <a:moveTo>
                  <a:pt x="103187" y="0"/>
                </a:moveTo>
                <a:lnTo>
                  <a:pt x="57150" y="168275"/>
                </a:lnTo>
                <a:lnTo>
                  <a:pt x="0" y="168275"/>
                </a:lnTo>
                <a:lnTo>
                  <a:pt x="46037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11914" name="Полілінія 11913"/>
          <p:cNvSpPr/>
          <p:nvPr>
            <p:custDataLst>
              <p:tags r:id="rId30"/>
            </p:custDataLst>
          </p:nvPr>
        </p:nvSpPr>
        <p:spPr bwMode="auto">
          <a:xfrm>
            <a:off x="3492500" y="3184525"/>
            <a:ext cx="103189" cy="169864"/>
          </a:xfrm>
          <a:custGeom>
            <a:avLst/>
            <a:gdLst/>
            <a:ahLst/>
            <a:cxnLst/>
            <a:rect l="0" t="0" r="0" b="0"/>
            <a:pathLst>
              <a:path w="103189" h="169864">
                <a:moveTo>
                  <a:pt x="103188" y="0"/>
                </a:moveTo>
                <a:lnTo>
                  <a:pt x="57150" y="169863"/>
                </a:lnTo>
                <a:lnTo>
                  <a:pt x="0" y="169863"/>
                </a:lnTo>
                <a:lnTo>
                  <a:pt x="46038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373" name="Полілінія 372"/>
          <p:cNvSpPr/>
          <p:nvPr>
            <p:custDataLst>
              <p:tags r:id="rId31"/>
            </p:custDataLst>
          </p:nvPr>
        </p:nvSpPr>
        <p:spPr bwMode="auto">
          <a:xfrm>
            <a:off x="3338513" y="4362450"/>
            <a:ext cx="103188" cy="169864"/>
          </a:xfrm>
          <a:custGeom>
            <a:avLst/>
            <a:gdLst/>
            <a:ahLst/>
            <a:cxnLst/>
            <a:rect l="0" t="0" r="0" b="0"/>
            <a:pathLst>
              <a:path w="103188" h="169864">
                <a:moveTo>
                  <a:pt x="103187" y="0"/>
                </a:moveTo>
                <a:lnTo>
                  <a:pt x="57150" y="169863"/>
                </a:lnTo>
                <a:lnTo>
                  <a:pt x="0" y="169863"/>
                </a:lnTo>
                <a:lnTo>
                  <a:pt x="46037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12394" name="Полілінія 12393"/>
          <p:cNvSpPr/>
          <p:nvPr>
            <p:custDataLst>
              <p:tags r:id="rId32"/>
            </p:custDataLst>
          </p:nvPr>
        </p:nvSpPr>
        <p:spPr bwMode="auto">
          <a:xfrm>
            <a:off x="3492500" y="6276975"/>
            <a:ext cx="103189" cy="169864"/>
          </a:xfrm>
          <a:custGeom>
            <a:avLst/>
            <a:gdLst/>
            <a:ahLst/>
            <a:cxnLst/>
            <a:rect l="0" t="0" r="0" b="0"/>
            <a:pathLst>
              <a:path w="103189" h="169864">
                <a:moveTo>
                  <a:pt x="103188" y="0"/>
                </a:moveTo>
                <a:lnTo>
                  <a:pt x="57150" y="169863"/>
                </a:lnTo>
                <a:lnTo>
                  <a:pt x="0" y="169863"/>
                </a:lnTo>
                <a:lnTo>
                  <a:pt x="46038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12355" name="Полілінія 12354"/>
          <p:cNvSpPr/>
          <p:nvPr>
            <p:custDataLst>
              <p:tags r:id="rId33"/>
            </p:custDataLst>
          </p:nvPr>
        </p:nvSpPr>
        <p:spPr bwMode="auto">
          <a:xfrm>
            <a:off x="3492500" y="4362450"/>
            <a:ext cx="103189" cy="169864"/>
          </a:xfrm>
          <a:custGeom>
            <a:avLst/>
            <a:gdLst/>
            <a:ahLst/>
            <a:cxnLst/>
            <a:rect l="0" t="0" r="0" b="0"/>
            <a:pathLst>
              <a:path w="103189" h="169864">
                <a:moveTo>
                  <a:pt x="103188" y="0"/>
                </a:moveTo>
                <a:lnTo>
                  <a:pt x="57150" y="169863"/>
                </a:lnTo>
                <a:lnTo>
                  <a:pt x="0" y="169863"/>
                </a:lnTo>
                <a:lnTo>
                  <a:pt x="46038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11911" name="Полілінія 11910"/>
          <p:cNvSpPr/>
          <p:nvPr>
            <p:custDataLst>
              <p:tags r:id="rId34"/>
            </p:custDataLst>
          </p:nvPr>
        </p:nvSpPr>
        <p:spPr bwMode="auto">
          <a:xfrm>
            <a:off x="3492500" y="3038475"/>
            <a:ext cx="103189" cy="168276"/>
          </a:xfrm>
          <a:custGeom>
            <a:avLst/>
            <a:gdLst/>
            <a:ahLst/>
            <a:cxnLst/>
            <a:rect l="0" t="0" r="0" b="0"/>
            <a:pathLst>
              <a:path w="103189" h="168276">
                <a:moveTo>
                  <a:pt x="103188" y="0"/>
                </a:moveTo>
                <a:lnTo>
                  <a:pt x="57150" y="168275"/>
                </a:lnTo>
                <a:lnTo>
                  <a:pt x="0" y="168275"/>
                </a:lnTo>
                <a:lnTo>
                  <a:pt x="46038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12376" name="Полілінія 12375"/>
          <p:cNvSpPr/>
          <p:nvPr>
            <p:custDataLst>
              <p:tags r:id="rId35"/>
            </p:custDataLst>
          </p:nvPr>
        </p:nvSpPr>
        <p:spPr bwMode="auto">
          <a:xfrm>
            <a:off x="3492500" y="5394325"/>
            <a:ext cx="103189" cy="168276"/>
          </a:xfrm>
          <a:custGeom>
            <a:avLst/>
            <a:gdLst/>
            <a:ahLst/>
            <a:cxnLst/>
            <a:rect l="0" t="0" r="0" b="0"/>
            <a:pathLst>
              <a:path w="103189" h="168276">
                <a:moveTo>
                  <a:pt x="103188" y="0"/>
                </a:moveTo>
                <a:lnTo>
                  <a:pt x="57150" y="168275"/>
                </a:lnTo>
                <a:lnTo>
                  <a:pt x="0" y="168275"/>
                </a:lnTo>
                <a:lnTo>
                  <a:pt x="46038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11908" name="Полілінія 11907"/>
          <p:cNvSpPr/>
          <p:nvPr>
            <p:custDataLst>
              <p:tags r:id="rId36"/>
            </p:custDataLst>
          </p:nvPr>
        </p:nvSpPr>
        <p:spPr bwMode="auto">
          <a:xfrm>
            <a:off x="3492500" y="2890838"/>
            <a:ext cx="103189" cy="169863"/>
          </a:xfrm>
          <a:custGeom>
            <a:avLst/>
            <a:gdLst/>
            <a:ahLst/>
            <a:cxnLst/>
            <a:rect l="0" t="0" r="0" b="0"/>
            <a:pathLst>
              <a:path w="103189" h="169863">
                <a:moveTo>
                  <a:pt x="103188" y="0"/>
                </a:moveTo>
                <a:lnTo>
                  <a:pt x="57150" y="169862"/>
                </a:lnTo>
                <a:lnTo>
                  <a:pt x="0" y="169862"/>
                </a:lnTo>
                <a:lnTo>
                  <a:pt x="46038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11670" name="Полілінія 11669"/>
          <p:cNvSpPr/>
          <p:nvPr>
            <p:custDataLst>
              <p:tags r:id="rId37"/>
            </p:custDataLst>
          </p:nvPr>
        </p:nvSpPr>
        <p:spPr bwMode="auto">
          <a:xfrm>
            <a:off x="3338513" y="5983288"/>
            <a:ext cx="103188" cy="168276"/>
          </a:xfrm>
          <a:custGeom>
            <a:avLst/>
            <a:gdLst/>
            <a:ahLst/>
            <a:cxnLst/>
            <a:rect l="0" t="0" r="0" b="0"/>
            <a:pathLst>
              <a:path w="103188" h="168276">
                <a:moveTo>
                  <a:pt x="103187" y="0"/>
                </a:moveTo>
                <a:lnTo>
                  <a:pt x="57150" y="168275"/>
                </a:lnTo>
                <a:lnTo>
                  <a:pt x="0" y="168275"/>
                </a:lnTo>
                <a:lnTo>
                  <a:pt x="46037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11649" name="Полілінія 11648"/>
          <p:cNvSpPr/>
          <p:nvPr>
            <p:custDataLst>
              <p:tags r:id="rId38"/>
            </p:custDataLst>
          </p:nvPr>
        </p:nvSpPr>
        <p:spPr bwMode="auto">
          <a:xfrm>
            <a:off x="3338513" y="4951413"/>
            <a:ext cx="103188" cy="169863"/>
          </a:xfrm>
          <a:custGeom>
            <a:avLst/>
            <a:gdLst/>
            <a:ahLst/>
            <a:cxnLst/>
            <a:rect l="0" t="0" r="0" b="0"/>
            <a:pathLst>
              <a:path w="103188" h="169863">
                <a:moveTo>
                  <a:pt x="103187" y="0"/>
                </a:moveTo>
                <a:lnTo>
                  <a:pt x="57150" y="169862"/>
                </a:lnTo>
                <a:lnTo>
                  <a:pt x="0" y="169862"/>
                </a:lnTo>
                <a:lnTo>
                  <a:pt x="46037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12388" name="Полілінія 12387"/>
          <p:cNvSpPr/>
          <p:nvPr>
            <p:custDataLst>
              <p:tags r:id="rId39"/>
            </p:custDataLst>
          </p:nvPr>
        </p:nvSpPr>
        <p:spPr bwMode="auto">
          <a:xfrm>
            <a:off x="3492500" y="5983288"/>
            <a:ext cx="103189" cy="168276"/>
          </a:xfrm>
          <a:custGeom>
            <a:avLst/>
            <a:gdLst/>
            <a:ahLst/>
            <a:cxnLst/>
            <a:rect l="0" t="0" r="0" b="0"/>
            <a:pathLst>
              <a:path w="103189" h="168276">
                <a:moveTo>
                  <a:pt x="103188" y="0"/>
                </a:moveTo>
                <a:lnTo>
                  <a:pt x="57150" y="168275"/>
                </a:lnTo>
                <a:lnTo>
                  <a:pt x="0" y="168275"/>
                </a:lnTo>
                <a:lnTo>
                  <a:pt x="46038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358" name="Полілінія 357"/>
          <p:cNvSpPr/>
          <p:nvPr>
            <p:custDataLst>
              <p:tags r:id="rId40"/>
            </p:custDataLst>
          </p:nvPr>
        </p:nvSpPr>
        <p:spPr bwMode="auto">
          <a:xfrm>
            <a:off x="3338513" y="3627438"/>
            <a:ext cx="103188" cy="168276"/>
          </a:xfrm>
          <a:custGeom>
            <a:avLst/>
            <a:gdLst/>
            <a:ahLst/>
            <a:cxnLst/>
            <a:rect l="0" t="0" r="0" b="0"/>
            <a:pathLst>
              <a:path w="103188" h="168276">
                <a:moveTo>
                  <a:pt x="103187" y="0"/>
                </a:moveTo>
                <a:lnTo>
                  <a:pt x="57150" y="168275"/>
                </a:lnTo>
                <a:lnTo>
                  <a:pt x="0" y="168275"/>
                </a:lnTo>
                <a:lnTo>
                  <a:pt x="46037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11667" name="Полілінія 11666"/>
          <p:cNvSpPr/>
          <p:nvPr>
            <p:custDataLst>
              <p:tags r:id="rId41"/>
            </p:custDataLst>
          </p:nvPr>
        </p:nvSpPr>
        <p:spPr bwMode="auto">
          <a:xfrm>
            <a:off x="3338513" y="5835650"/>
            <a:ext cx="103188" cy="169864"/>
          </a:xfrm>
          <a:custGeom>
            <a:avLst/>
            <a:gdLst/>
            <a:ahLst/>
            <a:cxnLst/>
            <a:rect l="0" t="0" r="0" b="0"/>
            <a:pathLst>
              <a:path w="103188" h="169864">
                <a:moveTo>
                  <a:pt x="103187" y="0"/>
                </a:moveTo>
                <a:lnTo>
                  <a:pt x="57150" y="169863"/>
                </a:lnTo>
                <a:lnTo>
                  <a:pt x="0" y="169863"/>
                </a:lnTo>
                <a:lnTo>
                  <a:pt x="46037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11661" name="Полілінія 11660"/>
          <p:cNvSpPr/>
          <p:nvPr>
            <p:custDataLst>
              <p:tags r:id="rId42"/>
            </p:custDataLst>
          </p:nvPr>
        </p:nvSpPr>
        <p:spPr bwMode="auto">
          <a:xfrm>
            <a:off x="3338513" y="5540375"/>
            <a:ext cx="103188" cy="169864"/>
          </a:xfrm>
          <a:custGeom>
            <a:avLst/>
            <a:gdLst/>
            <a:ahLst/>
            <a:cxnLst/>
            <a:rect l="0" t="0" r="0" b="0"/>
            <a:pathLst>
              <a:path w="103188" h="169864">
                <a:moveTo>
                  <a:pt x="103187" y="0"/>
                </a:moveTo>
                <a:lnTo>
                  <a:pt x="57150" y="169863"/>
                </a:lnTo>
                <a:lnTo>
                  <a:pt x="0" y="169863"/>
                </a:lnTo>
                <a:lnTo>
                  <a:pt x="46037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12385" name="Полілінія 12384"/>
          <p:cNvSpPr/>
          <p:nvPr>
            <p:custDataLst>
              <p:tags r:id="rId43"/>
            </p:custDataLst>
          </p:nvPr>
        </p:nvSpPr>
        <p:spPr bwMode="auto">
          <a:xfrm>
            <a:off x="3492500" y="5835650"/>
            <a:ext cx="103189" cy="169864"/>
          </a:xfrm>
          <a:custGeom>
            <a:avLst/>
            <a:gdLst/>
            <a:ahLst/>
            <a:cxnLst/>
            <a:rect l="0" t="0" r="0" b="0"/>
            <a:pathLst>
              <a:path w="103189" h="169864">
                <a:moveTo>
                  <a:pt x="103188" y="0"/>
                </a:moveTo>
                <a:lnTo>
                  <a:pt x="57150" y="169863"/>
                </a:lnTo>
                <a:lnTo>
                  <a:pt x="0" y="169863"/>
                </a:lnTo>
                <a:lnTo>
                  <a:pt x="46038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11658" name="Полілінія 11657"/>
          <p:cNvSpPr/>
          <p:nvPr>
            <p:custDataLst>
              <p:tags r:id="rId44"/>
            </p:custDataLst>
          </p:nvPr>
        </p:nvSpPr>
        <p:spPr bwMode="auto">
          <a:xfrm>
            <a:off x="3338513" y="5394325"/>
            <a:ext cx="103188" cy="168276"/>
          </a:xfrm>
          <a:custGeom>
            <a:avLst/>
            <a:gdLst/>
            <a:ahLst/>
            <a:cxnLst/>
            <a:rect l="0" t="0" r="0" b="0"/>
            <a:pathLst>
              <a:path w="103188" h="168276">
                <a:moveTo>
                  <a:pt x="103187" y="0"/>
                </a:moveTo>
                <a:lnTo>
                  <a:pt x="57150" y="168275"/>
                </a:lnTo>
                <a:lnTo>
                  <a:pt x="0" y="168275"/>
                </a:lnTo>
                <a:lnTo>
                  <a:pt x="46037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11652" name="Полілінія 11651"/>
          <p:cNvSpPr/>
          <p:nvPr>
            <p:custDataLst>
              <p:tags r:id="rId45"/>
            </p:custDataLst>
          </p:nvPr>
        </p:nvSpPr>
        <p:spPr bwMode="auto">
          <a:xfrm>
            <a:off x="3338513" y="5099050"/>
            <a:ext cx="103188" cy="169864"/>
          </a:xfrm>
          <a:custGeom>
            <a:avLst/>
            <a:gdLst/>
            <a:ahLst/>
            <a:cxnLst/>
            <a:rect l="0" t="0" r="0" b="0"/>
            <a:pathLst>
              <a:path w="103188" h="169864">
                <a:moveTo>
                  <a:pt x="103187" y="0"/>
                </a:moveTo>
                <a:lnTo>
                  <a:pt x="57150" y="169863"/>
                </a:lnTo>
                <a:lnTo>
                  <a:pt x="0" y="169863"/>
                </a:lnTo>
                <a:lnTo>
                  <a:pt x="46037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382" name="Полілінія 381"/>
          <p:cNvSpPr/>
          <p:nvPr>
            <p:custDataLst>
              <p:tags r:id="rId46"/>
            </p:custDataLst>
          </p:nvPr>
        </p:nvSpPr>
        <p:spPr bwMode="auto">
          <a:xfrm>
            <a:off x="3338513" y="4805363"/>
            <a:ext cx="103188" cy="168276"/>
          </a:xfrm>
          <a:custGeom>
            <a:avLst/>
            <a:gdLst/>
            <a:ahLst/>
            <a:cxnLst/>
            <a:rect l="0" t="0" r="0" b="0"/>
            <a:pathLst>
              <a:path w="103188" h="168276">
                <a:moveTo>
                  <a:pt x="103187" y="0"/>
                </a:moveTo>
                <a:lnTo>
                  <a:pt x="57150" y="168275"/>
                </a:lnTo>
                <a:lnTo>
                  <a:pt x="0" y="168275"/>
                </a:lnTo>
                <a:lnTo>
                  <a:pt x="46037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379" name="Полілінія 378"/>
          <p:cNvSpPr/>
          <p:nvPr>
            <p:custDataLst>
              <p:tags r:id="rId47"/>
            </p:custDataLst>
          </p:nvPr>
        </p:nvSpPr>
        <p:spPr bwMode="auto">
          <a:xfrm>
            <a:off x="3338513" y="4657725"/>
            <a:ext cx="103188" cy="169864"/>
          </a:xfrm>
          <a:custGeom>
            <a:avLst/>
            <a:gdLst/>
            <a:ahLst/>
            <a:cxnLst/>
            <a:rect l="0" t="0" r="0" b="0"/>
            <a:pathLst>
              <a:path w="103188" h="169864">
                <a:moveTo>
                  <a:pt x="103187" y="0"/>
                </a:moveTo>
                <a:lnTo>
                  <a:pt x="57150" y="169863"/>
                </a:lnTo>
                <a:lnTo>
                  <a:pt x="0" y="169863"/>
                </a:lnTo>
                <a:lnTo>
                  <a:pt x="46037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376" name="Полілінія 375"/>
          <p:cNvSpPr/>
          <p:nvPr>
            <p:custDataLst>
              <p:tags r:id="rId48"/>
            </p:custDataLst>
          </p:nvPr>
        </p:nvSpPr>
        <p:spPr bwMode="auto">
          <a:xfrm>
            <a:off x="3338513" y="4510088"/>
            <a:ext cx="103188" cy="169863"/>
          </a:xfrm>
          <a:custGeom>
            <a:avLst/>
            <a:gdLst/>
            <a:ahLst/>
            <a:cxnLst/>
            <a:rect l="0" t="0" r="0" b="0"/>
            <a:pathLst>
              <a:path w="103188" h="169863">
                <a:moveTo>
                  <a:pt x="103187" y="0"/>
                </a:moveTo>
                <a:lnTo>
                  <a:pt x="57150" y="169862"/>
                </a:lnTo>
                <a:lnTo>
                  <a:pt x="0" y="169862"/>
                </a:lnTo>
                <a:lnTo>
                  <a:pt x="46037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11678" name="Полілінія 11677"/>
          <p:cNvSpPr/>
          <p:nvPr>
            <p:custDataLst>
              <p:tags r:id="rId49"/>
            </p:custDataLst>
          </p:nvPr>
        </p:nvSpPr>
        <p:spPr bwMode="auto">
          <a:xfrm>
            <a:off x="3338513" y="6276975"/>
            <a:ext cx="103188" cy="169864"/>
          </a:xfrm>
          <a:custGeom>
            <a:avLst/>
            <a:gdLst/>
            <a:ahLst/>
            <a:cxnLst/>
            <a:rect l="0" t="0" r="0" b="0"/>
            <a:pathLst>
              <a:path w="103188" h="169864">
                <a:moveTo>
                  <a:pt x="103187" y="0"/>
                </a:moveTo>
                <a:lnTo>
                  <a:pt x="57150" y="169863"/>
                </a:lnTo>
                <a:lnTo>
                  <a:pt x="0" y="169863"/>
                </a:lnTo>
                <a:lnTo>
                  <a:pt x="46037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364" name="Полілінія 363"/>
          <p:cNvSpPr/>
          <p:nvPr>
            <p:custDataLst>
              <p:tags r:id="rId50"/>
            </p:custDataLst>
          </p:nvPr>
        </p:nvSpPr>
        <p:spPr bwMode="auto">
          <a:xfrm>
            <a:off x="3338513" y="3921125"/>
            <a:ext cx="103188" cy="169864"/>
          </a:xfrm>
          <a:custGeom>
            <a:avLst/>
            <a:gdLst/>
            <a:ahLst/>
            <a:cxnLst/>
            <a:rect l="0" t="0" r="0" b="0"/>
            <a:pathLst>
              <a:path w="103188" h="169864">
                <a:moveTo>
                  <a:pt x="103187" y="0"/>
                </a:moveTo>
                <a:lnTo>
                  <a:pt x="57150" y="169863"/>
                </a:lnTo>
                <a:lnTo>
                  <a:pt x="0" y="169863"/>
                </a:lnTo>
                <a:lnTo>
                  <a:pt x="46037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361" name="Полілінія 360"/>
          <p:cNvSpPr/>
          <p:nvPr>
            <p:custDataLst>
              <p:tags r:id="rId51"/>
            </p:custDataLst>
          </p:nvPr>
        </p:nvSpPr>
        <p:spPr bwMode="auto">
          <a:xfrm>
            <a:off x="3338513" y="3773488"/>
            <a:ext cx="103188" cy="169863"/>
          </a:xfrm>
          <a:custGeom>
            <a:avLst/>
            <a:gdLst/>
            <a:ahLst/>
            <a:cxnLst/>
            <a:rect l="0" t="0" r="0" b="0"/>
            <a:pathLst>
              <a:path w="103188" h="169863">
                <a:moveTo>
                  <a:pt x="103187" y="0"/>
                </a:moveTo>
                <a:lnTo>
                  <a:pt x="57150" y="169862"/>
                </a:lnTo>
                <a:lnTo>
                  <a:pt x="0" y="169862"/>
                </a:lnTo>
                <a:lnTo>
                  <a:pt x="46037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11607" name="Полілінія 11606"/>
          <p:cNvSpPr/>
          <p:nvPr>
            <p:custDataLst>
              <p:tags r:id="rId52"/>
            </p:custDataLst>
          </p:nvPr>
        </p:nvSpPr>
        <p:spPr bwMode="auto">
          <a:xfrm>
            <a:off x="3338513" y="3038475"/>
            <a:ext cx="103188" cy="168276"/>
          </a:xfrm>
          <a:custGeom>
            <a:avLst/>
            <a:gdLst/>
            <a:ahLst/>
            <a:cxnLst/>
            <a:rect l="0" t="0" r="0" b="0"/>
            <a:pathLst>
              <a:path w="103188" h="168276">
                <a:moveTo>
                  <a:pt x="103187" y="0"/>
                </a:moveTo>
                <a:lnTo>
                  <a:pt x="57150" y="168275"/>
                </a:lnTo>
                <a:lnTo>
                  <a:pt x="0" y="168275"/>
                </a:lnTo>
                <a:lnTo>
                  <a:pt x="46037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11905" name="Полілінія 11904"/>
          <p:cNvSpPr/>
          <p:nvPr>
            <p:custDataLst>
              <p:tags r:id="rId53"/>
            </p:custDataLst>
          </p:nvPr>
        </p:nvSpPr>
        <p:spPr bwMode="auto">
          <a:xfrm>
            <a:off x="3492500" y="2743200"/>
            <a:ext cx="103189" cy="169864"/>
          </a:xfrm>
          <a:custGeom>
            <a:avLst/>
            <a:gdLst/>
            <a:ahLst/>
            <a:cxnLst/>
            <a:rect l="0" t="0" r="0" b="0"/>
            <a:pathLst>
              <a:path w="103189" h="169864">
                <a:moveTo>
                  <a:pt x="103188" y="0"/>
                </a:moveTo>
                <a:lnTo>
                  <a:pt x="57150" y="169863"/>
                </a:lnTo>
                <a:lnTo>
                  <a:pt x="0" y="169863"/>
                </a:lnTo>
                <a:lnTo>
                  <a:pt x="46038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11613" name="Полілінія 11612"/>
          <p:cNvSpPr/>
          <p:nvPr>
            <p:custDataLst>
              <p:tags r:id="rId54"/>
            </p:custDataLst>
          </p:nvPr>
        </p:nvSpPr>
        <p:spPr bwMode="auto">
          <a:xfrm>
            <a:off x="3338513" y="3332163"/>
            <a:ext cx="103188" cy="169863"/>
          </a:xfrm>
          <a:custGeom>
            <a:avLst/>
            <a:gdLst/>
            <a:ahLst/>
            <a:cxnLst/>
            <a:rect l="0" t="0" r="0" b="0"/>
            <a:pathLst>
              <a:path w="103188" h="169863">
                <a:moveTo>
                  <a:pt x="103187" y="0"/>
                </a:moveTo>
                <a:lnTo>
                  <a:pt x="57150" y="169862"/>
                </a:lnTo>
                <a:lnTo>
                  <a:pt x="0" y="169862"/>
                </a:lnTo>
                <a:lnTo>
                  <a:pt x="46037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11923" name="Полілінія 11922"/>
          <p:cNvSpPr/>
          <p:nvPr>
            <p:custDataLst>
              <p:tags r:id="rId55"/>
            </p:custDataLst>
          </p:nvPr>
        </p:nvSpPr>
        <p:spPr bwMode="auto">
          <a:xfrm>
            <a:off x="3492500" y="3627438"/>
            <a:ext cx="103189" cy="168276"/>
          </a:xfrm>
          <a:custGeom>
            <a:avLst/>
            <a:gdLst/>
            <a:ahLst/>
            <a:cxnLst/>
            <a:rect l="0" t="0" r="0" b="0"/>
            <a:pathLst>
              <a:path w="103189" h="168276">
                <a:moveTo>
                  <a:pt x="103188" y="0"/>
                </a:moveTo>
                <a:lnTo>
                  <a:pt x="57150" y="168275"/>
                </a:lnTo>
                <a:lnTo>
                  <a:pt x="0" y="168275"/>
                </a:lnTo>
                <a:lnTo>
                  <a:pt x="46038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12352" name="Полілінія 12351"/>
          <p:cNvSpPr/>
          <p:nvPr>
            <p:custDataLst>
              <p:tags r:id="rId56"/>
            </p:custDataLst>
          </p:nvPr>
        </p:nvSpPr>
        <p:spPr bwMode="auto">
          <a:xfrm>
            <a:off x="3492500" y="4216400"/>
            <a:ext cx="103189" cy="168276"/>
          </a:xfrm>
          <a:custGeom>
            <a:avLst/>
            <a:gdLst/>
            <a:ahLst/>
            <a:cxnLst/>
            <a:rect l="0" t="0" r="0" b="0"/>
            <a:pathLst>
              <a:path w="103189" h="168276">
                <a:moveTo>
                  <a:pt x="103188" y="0"/>
                </a:moveTo>
                <a:lnTo>
                  <a:pt x="57150" y="168275"/>
                </a:lnTo>
                <a:lnTo>
                  <a:pt x="0" y="168275"/>
                </a:lnTo>
                <a:lnTo>
                  <a:pt x="46038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12382" name="Полілінія 12381"/>
          <p:cNvSpPr/>
          <p:nvPr>
            <p:custDataLst>
              <p:tags r:id="rId57"/>
            </p:custDataLst>
          </p:nvPr>
        </p:nvSpPr>
        <p:spPr bwMode="auto">
          <a:xfrm>
            <a:off x="3492500" y="5688013"/>
            <a:ext cx="103189" cy="169863"/>
          </a:xfrm>
          <a:custGeom>
            <a:avLst/>
            <a:gdLst/>
            <a:ahLst/>
            <a:cxnLst/>
            <a:rect l="0" t="0" r="0" b="0"/>
            <a:pathLst>
              <a:path w="103189" h="169863">
                <a:moveTo>
                  <a:pt x="103188" y="0"/>
                </a:moveTo>
                <a:lnTo>
                  <a:pt x="57150" y="169862"/>
                </a:lnTo>
                <a:lnTo>
                  <a:pt x="0" y="169862"/>
                </a:lnTo>
                <a:lnTo>
                  <a:pt x="46038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931" name="Полілінія 11930"/>
          <p:cNvSpPr/>
          <p:nvPr>
            <p:custDataLst>
              <p:tags r:id="rId58"/>
            </p:custDataLst>
          </p:nvPr>
        </p:nvSpPr>
        <p:spPr bwMode="auto">
          <a:xfrm>
            <a:off x="3549650" y="4068763"/>
            <a:ext cx="46039" cy="169863"/>
          </a:xfrm>
          <a:custGeom>
            <a:avLst/>
            <a:gdLst/>
            <a:ahLst/>
            <a:cxnLst/>
            <a:rect l="0" t="0" r="0" b="0"/>
            <a:pathLst>
              <a:path w="46039" h="169863">
                <a:moveTo>
                  <a:pt x="46038" y="0"/>
                </a:moveTo>
                <a:lnTo>
                  <a:pt x="0" y="169862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8" name="Полілінія 367"/>
          <p:cNvSpPr/>
          <p:nvPr>
            <p:custDataLst>
              <p:tags r:id="rId59"/>
            </p:custDataLst>
          </p:nvPr>
        </p:nvSpPr>
        <p:spPr bwMode="auto">
          <a:xfrm>
            <a:off x="3338513" y="4216400"/>
            <a:ext cx="46038" cy="168276"/>
          </a:xfrm>
          <a:custGeom>
            <a:avLst/>
            <a:gdLst/>
            <a:ahLst/>
            <a:cxnLst/>
            <a:rect l="0" t="0" r="0" b="0"/>
            <a:pathLst>
              <a:path w="46038" h="168276">
                <a:moveTo>
                  <a:pt x="46037" y="0"/>
                </a:moveTo>
                <a:lnTo>
                  <a:pt x="0" y="168275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608" name="Полілінія 11607"/>
          <p:cNvSpPr/>
          <p:nvPr>
            <p:custDataLst>
              <p:tags r:id="rId60"/>
            </p:custDataLst>
          </p:nvPr>
        </p:nvSpPr>
        <p:spPr bwMode="auto">
          <a:xfrm>
            <a:off x="3338513" y="3184525"/>
            <a:ext cx="46038" cy="169864"/>
          </a:xfrm>
          <a:custGeom>
            <a:avLst/>
            <a:gdLst/>
            <a:ahLst/>
            <a:cxnLst/>
            <a:rect l="0" t="0" r="0" b="0"/>
            <a:pathLst>
              <a:path w="46038" h="169864">
                <a:moveTo>
                  <a:pt x="46037" y="0"/>
                </a:moveTo>
                <a:lnTo>
                  <a:pt x="0" y="169863"/>
                </a:lnTo>
              </a:path>
            </a:pathLst>
          </a:custGeom>
          <a:ln w="9525">
            <a:solidFill>
              <a:srgbClr val="C3CF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9" name="Полілінія 368"/>
          <p:cNvSpPr/>
          <p:nvPr>
            <p:custDataLst>
              <p:tags r:id="rId61"/>
            </p:custDataLst>
          </p:nvPr>
        </p:nvSpPr>
        <p:spPr bwMode="auto">
          <a:xfrm>
            <a:off x="3395663" y="4216400"/>
            <a:ext cx="46038" cy="168276"/>
          </a:xfrm>
          <a:custGeom>
            <a:avLst/>
            <a:gdLst/>
            <a:ahLst/>
            <a:cxnLst/>
            <a:rect l="0" t="0" r="0" b="0"/>
            <a:pathLst>
              <a:path w="46038" h="168276">
                <a:moveTo>
                  <a:pt x="46037" y="0"/>
                </a:moveTo>
                <a:lnTo>
                  <a:pt x="0" y="168275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606" name="Полілінія 11605"/>
          <p:cNvSpPr/>
          <p:nvPr>
            <p:custDataLst>
              <p:tags r:id="rId62"/>
            </p:custDataLst>
          </p:nvPr>
        </p:nvSpPr>
        <p:spPr bwMode="auto">
          <a:xfrm>
            <a:off x="3395663" y="3038475"/>
            <a:ext cx="46038" cy="168276"/>
          </a:xfrm>
          <a:custGeom>
            <a:avLst/>
            <a:gdLst/>
            <a:ahLst/>
            <a:cxnLst/>
            <a:rect l="0" t="0" r="0" b="0"/>
            <a:pathLst>
              <a:path w="46038" h="168276">
                <a:moveTo>
                  <a:pt x="46037" y="0"/>
                </a:moveTo>
                <a:lnTo>
                  <a:pt x="0" y="168275"/>
                </a:lnTo>
              </a:path>
            </a:pathLst>
          </a:custGeom>
          <a:ln w="9525">
            <a:solidFill>
              <a:srgbClr val="C3CF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365" name="Полілінія 12364"/>
          <p:cNvSpPr/>
          <p:nvPr>
            <p:custDataLst>
              <p:tags r:id="rId63"/>
            </p:custDataLst>
          </p:nvPr>
        </p:nvSpPr>
        <p:spPr bwMode="auto">
          <a:xfrm>
            <a:off x="3492500" y="4951413"/>
            <a:ext cx="46039" cy="169863"/>
          </a:xfrm>
          <a:custGeom>
            <a:avLst/>
            <a:gdLst/>
            <a:ahLst/>
            <a:cxnLst/>
            <a:rect l="0" t="0" r="0" b="0"/>
            <a:pathLst>
              <a:path w="46039" h="169863">
                <a:moveTo>
                  <a:pt x="46038" y="0"/>
                </a:moveTo>
                <a:lnTo>
                  <a:pt x="0" y="169862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930" name="Полілінія 11929"/>
          <p:cNvSpPr/>
          <p:nvPr>
            <p:custDataLst>
              <p:tags r:id="rId64"/>
            </p:custDataLst>
          </p:nvPr>
        </p:nvSpPr>
        <p:spPr bwMode="auto">
          <a:xfrm>
            <a:off x="3492500" y="4068763"/>
            <a:ext cx="46039" cy="169863"/>
          </a:xfrm>
          <a:custGeom>
            <a:avLst/>
            <a:gdLst/>
            <a:ahLst/>
            <a:cxnLst/>
            <a:rect l="0" t="0" r="0" b="0"/>
            <a:pathLst>
              <a:path w="46039" h="169863">
                <a:moveTo>
                  <a:pt x="46038" y="0"/>
                </a:moveTo>
                <a:lnTo>
                  <a:pt x="0" y="169862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906" name="Полілінія 11905"/>
          <p:cNvSpPr/>
          <p:nvPr>
            <p:custDataLst>
              <p:tags r:id="rId65"/>
            </p:custDataLst>
          </p:nvPr>
        </p:nvSpPr>
        <p:spPr bwMode="auto">
          <a:xfrm>
            <a:off x="3492500" y="2890838"/>
            <a:ext cx="46039" cy="169863"/>
          </a:xfrm>
          <a:custGeom>
            <a:avLst/>
            <a:gdLst/>
            <a:ahLst/>
            <a:cxnLst/>
            <a:rect l="0" t="0" r="0" b="0"/>
            <a:pathLst>
              <a:path w="46039" h="169863">
                <a:moveTo>
                  <a:pt x="46038" y="0"/>
                </a:moveTo>
                <a:lnTo>
                  <a:pt x="0" y="169862"/>
                </a:lnTo>
              </a:path>
            </a:pathLst>
          </a:custGeom>
          <a:ln w="9525">
            <a:solidFill>
              <a:srgbClr val="C3CF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676" name="Полілінія 11675"/>
          <p:cNvSpPr/>
          <p:nvPr>
            <p:custDataLst>
              <p:tags r:id="rId66"/>
            </p:custDataLst>
          </p:nvPr>
        </p:nvSpPr>
        <p:spPr bwMode="auto">
          <a:xfrm>
            <a:off x="3338513" y="6276975"/>
            <a:ext cx="46038" cy="169864"/>
          </a:xfrm>
          <a:custGeom>
            <a:avLst/>
            <a:gdLst/>
            <a:ahLst/>
            <a:cxnLst/>
            <a:rect l="0" t="0" r="0" b="0"/>
            <a:pathLst>
              <a:path w="46038" h="169864">
                <a:moveTo>
                  <a:pt x="46037" y="0"/>
                </a:moveTo>
                <a:lnTo>
                  <a:pt x="0" y="169863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611" name="Полілінія 11610"/>
          <p:cNvSpPr/>
          <p:nvPr>
            <p:custDataLst>
              <p:tags r:id="rId67"/>
            </p:custDataLst>
          </p:nvPr>
        </p:nvSpPr>
        <p:spPr bwMode="auto">
          <a:xfrm>
            <a:off x="3338513" y="3332163"/>
            <a:ext cx="46038" cy="169863"/>
          </a:xfrm>
          <a:custGeom>
            <a:avLst/>
            <a:gdLst/>
            <a:ahLst/>
            <a:cxnLst/>
            <a:rect l="0" t="0" r="0" b="0"/>
            <a:pathLst>
              <a:path w="46038" h="169863">
                <a:moveTo>
                  <a:pt x="46037" y="0"/>
                </a:moveTo>
                <a:lnTo>
                  <a:pt x="0" y="169862"/>
                </a:lnTo>
              </a:path>
            </a:pathLst>
          </a:custGeom>
          <a:ln w="9525">
            <a:solidFill>
              <a:srgbClr val="C3CF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6" name="Полілінія 355"/>
          <p:cNvSpPr/>
          <p:nvPr>
            <p:custDataLst>
              <p:tags r:id="rId68"/>
            </p:custDataLst>
          </p:nvPr>
        </p:nvSpPr>
        <p:spPr bwMode="auto">
          <a:xfrm>
            <a:off x="3338513" y="3627438"/>
            <a:ext cx="46038" cy="168276"/>
          </a:xfrm>
          <a:custGeom>
            <a:avLst/>
            <a:gdLst/>
            <a:ahLst/>
            <a:cxnLst/>
            <a:rect l="0" t="0" r="0" b="0"/>
            <a:pathLst>
              <a:path w="46038" h="168276">
                <a:moveTo>
                  <a:pt x="46037" y="0"/>
                </a:moveTo>
                <a:lnTo>
                  <a:pt x="0" y="168275"/>
                </a:lnTo>
              </a:path>
            </a:pathLst>
          </a:custGeom>
          <a:ln w="9525">
            <a:solidFill>
              <a:srgbClr val="C3CF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390" name="Полілінія 12389"/>
          <p:cNvSpPr/>
          <p:nvPr>
            <p:custDataLst>
              <p:tags r:id="rId69"/>
            </p:custDataLst>
          </p:nvPr>
        </p:nvSpPr>
        <p:spPr bwMode="auto">
          <a:xfrm>
            <a:off x="3549650" y="6129338"/>
            <a:ext cx="46039" cy="169863"/>
          </a:xfrm>
          <a:custGeom>
            <a:avLst/>
            <a:gdLst/>
            <a:ahLst/>
            <a:cxnLst/>
            <a:rect l="0" t="0" r="0" b="0"/>
            <a:pathLst>
              <a:path w="46039" h="169863">
                <a:moveTo>
                  <a:pt x="46038" y="0"/>
                </a:moveTo>
                <a:lnTo>
                  <a:pt x="0" y="169862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380" name="Полілінія 12379"/>
          <p:cNvSpPr/>
          <p:nvPr>
            <p:custDataLst>
              <p:tags r:id="rId70"/>
            </p:custDataLst>
          </p:nvPr>
        </p:nvSpPr>
        <p:spPr bwMode="auto">
          <a:xfrm>
            <a:off x="3492500" y="5688013"/>
            <a:ext cx="46039" cy="169863"/>
          </a:xfrm>
          <a:custGeom>
            <a:avLst/>
            <a:gdLst/>
            <a:ahLst/>
            <a:cxnLst/>
            <a:rect l="0" t="0" r="0" b="0"/>
            <a:pathLst>
              <a:path w="46039" h="169863">
                <a:moveTo>
                  <a:pt x="46038" y="0"/>
                </a:moveTo>
                <a:lnTo>
                  <a:pt x="0" y="169862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5" name="Полілінія 364"/>
          <p:cNvSpPr/>
          <p:nvPr>
            <p:custDataLst>
              <p:tags r:id="rId71"/>
            </p:custDataLst>
          </p:nvPr>
        </p:nvSpPr>
        <p:spPr bwMode="auto">
          <a:xfrm>
            <a:off x="3338513" y="4068763"/>
            <a:ext cx="46038" cy="169863"/>
          </a:xfrm>
          <a:custGeom>
            <a:avLst/>
            <a:gdLst/>
            <a:ahLst/>
            <a:cxnLst/>
            <a:rect l="0" t="0" r="0" b="0"/>
            <a:pathLst>
              <a:path w="46038" h="169863">
                <a:moveTo>
                  <a:pt x="46037" y="0"/>
                </a:moveTo>
                <a:lnTo>
                  <a:pt x="0" y="169862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910" name="Полілінія 11909"/>
          <p:cNvSpPr/>
          <p:nvPr>
            <p:custDataLst>
              <p:tags r:id="rId72"/>
            </p:custDataLst>
          </p:nvPr>
        </p:nvSpPr>
        <p:spPr bwMode="auto">
          <a:xfrm>
            <a:off x="3549650" y="3038475"/>
            <a:ext cx="46039" cy="168276"/>
          </a:xfrm>
          <a:custGeom>
            <a:avLst/>
            <a:gdLst/>
            <a:ahLst/>
            <a:cxnLst/>
            <a:rect l="0" t="0" r="0" b="0"/>
            <a:pathLst>
              <a:path w="46039" h="168276">
                <a:moveTo>
                  <a:pt x="46038" y="0"/>
                </a:moveTo>
                <a:lnTo>
                  <a:pt x="0" y="168275"/>
                </a:lnTo>
              </a:path>
            </a:pathLst>
          </a:custGeom>
          <a:ln w="9525">
            <a:solidFill>
              <a:srgbClr val="C3CF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8" name="Полілінія 377"/>
          <p:cNvSpPr/>
          <p:nvPr>
            <p:custDataLst>
              <p:tags r:id="rId73"/>
            </p:custDataLst>
          </p:nvPr>
        </p:nvSpPr>
        <p:spPr bwMode="auto">
          <a:xfrm>
            <a:off x="3395663" y="4657725"/>
            <a:ext cx="46038" cy="169864"/>
          </a:xfrm>
          <a:custGeom>
            <a:avLst/>
            <a:gdLst/>
            <a:ahLst/>
            <a:cxnLst/>
            <a:rect l="0" t="0" r="0" b="0"/>
            <a:pathLst>
              <a:path w="46038" h="169864">
                <a:moveTo>
                  <a:pt x="46037" y="0"/>
                </a:moveTo>
                <a:lnTo>
                  <a:pt x="0" y="169863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927" name="Полілінія 11926"/>
          <p:cNvSpPr/>
          <p:nvPr>
            <p:custDataLst>
              <p:tags r:id="rId74"/>
            </p:custDataLst>
          </p:nvPr>
        </p:nvSpPr>
        <p:spPr bwMode="auto">
          <a:xfrm>
            <a:off x="3492500" y="3921125"/>
            <a:ext cx="46039" cy="169864"/>
          </a:xfrm>
          <a:custGeom>
            <a:avLst/>
            <a:gdLst/>
            <a:ahLst/>
            <a:cxnLst/>
            <a:rect l="0" t="0" r="0" b="0"/>
            <a:pathLst>
              <a:path w="46039" h="169864">
                <a:moveTo>
                  <a:pt x="46038" y="0"/>
                </a:moveTo>
                <a:lnTo>
                  <a:pt x="0" y="169863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1" name="Полілінія 380"/>
          <p:cNvSpPr/>
          <p:nvPr>
            <p:custDataLst>
              <p:tags r:id="rId75"/>
            </p:custDataLst>
          </p:nvPr>
        </p:nvSpPr>
        <p:spPr bwMode="auto">
          <a:xfrm>
            <a:off x="3395663" y="4805363"/>
            <a:ext cx="46038" cy="168276"/>
          </a:xfrm>
          <a:custGeom>
            <a:avLst/>
            <a:gdLst/>
            <a:ahLst/>
            <a:cxnLst/>
            <a:rect l="0" t="0" r="0" b="0"/>
            <a:pathLst>
              <a:path w="46038" h="168276">
                <a:moveTo>
                  <a:pt x="46037" y="0"/>
                </a:moveTo>
                <a:lnTo>
                  <a:pt x="0" y="168275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392" name="Полілінія 12391"/>
          <p:cNvSpPr/>
          <p:nvPr>
            <p:custDataLst>
              <p:tags r:id="rId76"/>
            </p:custDataLst>
          </p:nvPr>
        </p:nvSpPr>
        <p:spPr bwMode="auto">
          <a:xfrm>
            <a:off x="3492500" y="6276975"/>
            <a:ext cx="46039" cy="169864"/>
          </a:xfrm>
          <a:custGeom>
            <a:avLst/>
            <a:gdLst/>
            <a:ahLst/>
            <a:cxnLst/>
            <a:rect l="0" t="0" r="0" b="0"/>
            <a:pathLst>
              <a:path w="46039" h="169864">
                <a:moveTo>
                  <a:pt x="46038" y="0"/>
                </a:moveTo>
                <a:lnTo>
                  <a:pt x="0" y="169863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362" name="Полілінія 12361"/>
          <p:cNvSpPr/>
          <p:nvPr>
            <p:custDataLst>
              <p:tags r:id="rId77"/>
            </p:custDataLst>
          </p:nvPr>
        </p:nvSpPr>
        <p:spPr bwMode="auto">
          <a:xfrm>
            <a:off x="3492500" y="4805363"/>
            <a:ext cx="46039" cy="168276"/>
          </a:xfrm>
          <a:custGeom>
            <a:avLst/>
            <a:gdLst/>
            <a:ahLst/>
            <a:cxnLst/>
            <a:rect l="0" t="0" r="0" b="0"/>
            <a:pathLst>
              <a:path w="46039" h="168276">
                <a:moveTo>
                  <a:pt x="46038" y="0"/>
                </a:moveTo>
                <a:lnTo>
                  <a:pt x="0" y="168275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657" name="Полілінія 11656"/>
          <p:cNvSpPr/>
          <p:nvPr>
            <p:custDataLst>
              <p:tags r:id="rId78"/>
            </p:custDataLst>
          </p:nvPr>
        </p:nvSpPr>
        <p:spPr bwMode="auto">
          <a:xfrm>
            <a:off x="3395663" y="5394325"/>
            <a:ext cx="46038" cy="168276"/>
          </a:xfrm>
          <a:custGeom>
            <a:avLst/>
            <a:gdLst/>
            <a:ahLst/>
            <a:cxnLst/>
            <a:rect l="0" t="0" r="0" b="0"/>
            <a:pathLst>
              <a:path w="46038" h="168276">
                <a:moveTo>
                  <a:pt x="46037" y="0"/>
                </a:moveTo>
                <a:lnTo>
                  <a:pt x="0" y="168275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357" name="Полілінія 12356"/>
          <p:cNvSpPr/>
          <p:nvPr>
            <p:custDataLst>
              <p:tags r:id="rId79"/>
            </p:custDataLst>
          </p:nvPr>
        </p:nvSpPr>
        <p:spPr bwMode="auto">
          <a:xfrm>
            <a:off x="3549650" y="4510088"/>
            <a:ext cx="46039" cy="169863"/>
          </a:xfrm>
          <a:custGeom>
            <a:avLst/>
            <a:gdLst/>
            <a:ahLst/>
            <a:cxnLst/>
            <a:rect l="0" t="0" r="0" b="0"/>
            <a:pathLst>
              <a:path w="46039" h="169863">
                <a:moveTo>
                  <a:pt x="46038" y="0"/>
                </a:moveTo>
                <a:lnTo>
                  <a:pt x="0" y="169862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663" name="Полілінія 11662"/>
          <p:cNvSpPr/>
          <p:nvPr>
            <p:custDataLst>
              <p:tags r:id="rId80"/>
            </p:custDataLst>
          </p:nvPr>
        </p:nvSpPr>
        <p:spPr bwMode="auto">
          <a:xfrm>
            <a:off x="3395663" y="5688013"/>
            <a:ext cx="46038" cy="169863"/>
          </a:xfrm>
          <a:custGeom>
            <a:avLst/>
            <a:gdLst/>
            <a:ahLst/>
            <a:cxnLst/>
            <a:rect l="0" t="0" r="0" b="0"/>
            <a:pathLst>
              <a:path w="46038" h="169863">
                <a:moveTo>
                  <a:pt x="46037" y="0"/>
                </a:moveTo>
                <a:lnTo>
                  <a:pt x="0" y="169862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934" name="Полілінія 11933"/>
          <p:cNvSpPr/>
          <p:nvPr>
            <p:custDataLst>
              <p:tags r:id="rId81"/>
            </p:custDataLst>
          </p:nvPr>
        </p:nvSpPr>
        <p:spPr bwMode="auto">
          <a:xfrm>
            <a:off x="3549650" y="4216400"/>
            <a:ext cx="46039" cy="168276"/>
          </a:xfrm>
          <a:custGeom>
            <a:avLst/>
            <a:gdLst/>
            <a:ahLst/>
            <a:cxnLst/>
            <a:rect l="0" t="0" r="0" b="0"/>
            <a:pathLst>
              <a:path w="46039" h="168276">
                <a:moveTo>
                  <a:pt x="46038" y="0"/>
                </a:moveTo>
                <a:lnTo>
                  <a:pt x="0" y="168275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677" name="Полілінія 11676"/>
          <p:cNvSpPr/>
          <p:nvPr>
            <p:custDataLst>
              <p:tags r:id="rId82"/>
            </p:custDataLst>
          </p:nvPr>
        </p:nvSpPr>
        <p:spPr bwMode="auto">
          <a:xfrm>
            <a:off x="3395663" y="6276975"/>
            <a:ext cx="46038" cy="169864"/>
          </a:xfrm>
          <a:custGeom>
            <a:avLst/>
            <a:gdLst/>
            <a:ahLst/>
            <a:cxnLst/>
            <a:rect l="0" t="0" r="0" b="0"/>
            <a:pathLst>
              <a:path w="46038" h="169864">
                <a:moveTo>
                  <a:pt x="46037" y="0"/>
                </a:moveTo>
                <a:lnTo>
                  <a:pt x="0" y="169863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386" name="Полілінія 12385"/>
          <p:cNvSpPr/>
          <p:nvPr>
            <p:custDataLst>
              <p:tags r:id="rId83"/>
            </p:custDataLst>
          </p:nvPr>
        </p:nvSpPr>
        <p:spPr bwMode="auto">
          <a:xfrm>
            <a:off x="3492500" y="5983288"/>
            <a:ext cx="46039" cy="168276"/>
          </a:xfrm>
          <a:custGeom>
            <a:avLst/>
            <a:gdLst/>
            <a:ahLst/>
            <a:cxnLst/>
            <a:rect l="0" t="0" r="0" b="0"/>
            <a:pathLst>
              <a:path w="46039" h="168276">
                <a:moveTo>
                  <a:pt x="46038" y="0"/>
                </a:moveTo>
                <a:lnTo>
                  <a:pt x="0" y="168275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374" name="Полілінія 12373"/>
          <p:cNvSpPr/>
          <p:nvPr>
            <p:custDataLst>
              <p:tags r:id="rId84"/>
            </p:custDataLst>
          </p:nvPr>
        </p:nvSpPr>
        <p:spPr bwMode="auto">
          <a:xfrm>
            <a:off x="3492500" y="5394325"/>
            <a:ext cx="46039" cy="168276"/>
          </a:xfrm>
          <a:custGeom>
            <a:avLst/>
            <a:gdLst/>
            <a:ahLst/>
            <a:cxnLst/>
            <a:rect l="0" t="0" r="0" b="0"/>
            <a:pathLst>
              <a:path w="46039" h="168276">
                <a:moveTo>
                  <a:pt x="46038" y="0"/>
                </a:moveTo>
                <a:lnTo>
                  <a:pt x="0" y="168275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904" name="Полілінія 11903"/>
          <p:cNvSpPr/>
          <p:nvPr>
            <p:custDataLst>
              <p:tags r:id="rId85"/>
            </p:custDataLst>
          </p:nvPr>
        </p:nvSpPr>
        <p:spPr bwMode="auto">
          <a:xfrm>
            <a:off x="3549650" y="2743200"/>
            <a:ext cx="46039" cy="169864"/>
          </a:xfrm>
          <a:custGeom>
            <a:avLst/>
            <a:gdLst/>
            <a:ahLst/>
            <a:cxnLst/>
            <a:rect l="0" t="0" r="0" b="0"/>
            <a:pathLst>
              <a:path w="46039" h="169864">
                <a:moveTo>
                  <a:pt x="46038" y="0"/>
                </a:moveTo>
                <a:lnTo>
                  <a:pt x="0" y="169863"/>
                </a:lnTo>
              </a:path>
            </a:pathLst>
          </a:custGeom>
          <a:ln w="9525">
            <a:solidFill>
              <a:srgbClr val="C3CF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933" name="Полілінія 11932"/>
          <p:cNvSpPr/>
          <p:nvPr>
            <p:custDataLst>
              <p:tags r:id="rId86"/>
            </p:custDataLst>
          </p:nvPr>
        </p:nvSpPr>
        <p:spPr bwMode="auto">
          <a:xfrm>
            <a:off x="3492500" y="4216400"/>
            <a:ext cx="46039" cy="168276"/>
          </a:xfrm>
          <a:custGeom>
            <a:avLst/>
            <a:gdLst/>
            <a:ahLst/>
            <a:cxnLst/>
            <a:rect l="0" t="0" r="0" b="0"/>
            <a:pathLst>
              <a:path w="46039" h="168276">
                <a:moveTo>
                  <a:pt x="46038" y="0"/>
                </a:moveTo>
                <a:lnTo>
                  <a:pt x="0" y="168275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353" name="Полілінія 12352"/>
          <p:cNvSpPr/>
          <p:nvPr>
            <p:custDataLst>
              <p:tags r:id="rId87"/>
            </p:custDataLst>
          </p:nvPr>
        </p:nvSpPr>
        <p:spPr bwMode="auto">
          <a:xfrm>
            <a:off x="3492500" y="4362450"/>
            <a:ext cx="46039" cy="169864"/>
          </a:xfrm>
          <a:custGeom>
            <a:avLst/>
            <a:gdLst/>
            <a:ahLst/>
            <a:cxnLst/>
            <a:rect l="0" t="0" r="0" b="0"/>
            <a:pathLst>
              <a:path w="46039" h="169864">
                <a:moveTo>
                  <a:pt x="46038" y="0"/>
                </a:moveTo>
                <a:lnTo>
                  <a:pt x="0" y="169863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383" name="Полілінія 12382"/>
          <p:cNvSpPr/>
          <p:nvPr>
            <p:custDataLst>
              <p:tags r:id="rId88"/>
            </p:custDataLst>
          </p:nvPr>
        </p:nvSpPr>
        <p:spPr bwMode="auto">
          <a:xfrm>
            <a:off x="3492500" y="5835650"/>
            <a:ext cx="46039" cy="169864"/>
          </a:xfrm>
          <a:custGeom>
            <a:avLst/>
            <a:gdLst/>
            <a:ahLst/>
            <a:cxnLst/>
            <a:rect l="0" t="0" r="0" b="0"/>
            <a:pathLst>
              <a:path w="46039" h="169864">
                <a:moveTo>
                  <a:pt x="46038" y="0"/>
                </a:moveTo>
                <a:lnTo>
                  <a:pt x="0" y="169863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387" name="Полілінія 12386"/>
          <p:cNvSpPr/>
          <p:nvPr>
            <p:custDataLst>
              <p:tags r:id="rId89"/>
            </p:custDataLst>
          </p:nvPr>
        </p:nvSpPr>
        <p:spPr bwMode="auto">
          <a:xfrm>
            <a:off x="3549650" y="5983288"/>
            <a:ext cx="46039" cy="168276"/>
          </a:xfrm>
          <a:custGeom>
            <a:avLst/>
            <a:gdLst/>
            <a:ahLst/>
            <a:cxnLst/>
            <a:rect l="0" t="0" r="0" b="0"/>
            <a:pathLst>
              <a:path w="46039" h="168276">
                <a:moveTo>
                  <a:pt x="46038" y="0"/>
                </a:moveTo>
                <a:lnTo>
                  <a:pt x="0" y="168275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602" name="Полілінія 11601"/>
          <p:cNvSpPr/>
          <p:nvPr>
            <p:custDataLst>
              <p:tags r:id="rId90"/>
            </p:custDataLst>
          </p:nvPr>
        </p:nvSpPr>
        <p:spPr bwMode="auto">
          <a:xfrm>
            <a:off x="3338513" y="2890838"/>
            <a:ext cx="46038" cy="169863"/>
          </a:xfrm>
          <a:custGeom>
            <a:avLst/>
            <a:gdLst/>
            <a:ahLst/>
            <a:cxnLst/>
            <a:rect l="0" t="0" r="0" b="0"/>
            <a:pathLst>
              <a:path w="46038" h="169863">
                <a:moveTo>
                  <a:pt x="46037" y="0"/>
                </a:moveTo>
                <a:lnTo>
                  <a:pt x="0" y="169862"/>
                </a:lnTo>
              </a:path>
            </a:pathLst>
          </a:custGeom>
          <a:ln w="9525">
            <a:solidFill>
              <a:srgbClr val="C3CF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603" name="Полілінія 11602"/>
          <p:cNvSpPr/>
          <p:nvPr>
            <p:custDataLst>
              <p:tags r:id="rId91"/>
            </p:custDataLst>
          </p:nvPr>
        </p:nvSpPr>
        <p:spPr bwMode="auto">
          <a:xfrm>
            <a:off x="3395663" y="2890838"/>
            <a:ext cx="46038" cy="169863"/>
          </a:xfrm>
          <a:custGeom>
            <a:avLst/>
            <a:gdLst/>
            <a:ahLst/>
            <a:cxnLst/>
            <a:rect l="0" t="0" r="0" b="0"/>
            <a:pathLst>
              <a:path w="46038" h="169863">
                <a:moveTo>
                  <a:pt x="46037" y="0"/>
                </a:moveTo>
                <a:lnTo>
                  <a:pt x="0" y="169862"/>
                </a:lnTo>
              </a:path>
            </a:pathLst>
          </a:custGeom>
          <a:ln w="9525">
            <a:solidFill>
              <a:srgbClr val="C3CF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605" name="Полілінія 11604"/>
          <p:cNvSpPr/>
          <p:nvPr>
            <p:custDataLst>
              <p:tags r:id="rId92"/>
            </p:custDataLst>
          </p:nvPr>
        </p:nvSpPr>
        <p:spPr bwMode="auto">
          <a:xfrm>
            <a:off x="3338513" y="3038475"/>
            <a:ext cx="46038" cy="168276"/>
          </a:xfrm>
          <a:custGeom>
            <a:avLst/>
            <a:gdLst/>
            <a:ahLst/>
            <a:cxnLst/>
            <a:rect l="0" t="0" r="0" b="0"/>
            <a:pathLst>
              <a:path w="46038" h="168276">
                <a:moveTo>
                  <a:pt x="46037" y="0"/>
                </a:moveTo>
                <a:lnTo>
                  <a:pt x="0" y="168275"/>
                </a:lnTo>
              </a:path>
            </a:pathLst>
          </a:custGeom>
          <a:ln w="9525">
            <a:solidFill>
              <a:srgbClr val="C3CF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609" name="Полілінія 11608"/>
          <p:cNvSpPr/>
          <p:nvPr>
            <p:custDataLst>
              <p:tags r:id="rId93"/>
            </p:custDataLst>
          </p:nvPr>
        </p:nvSpPr>
        <p:spPr bwMode="auto">
          <a:xfrm>
            <a:off x="3395663" y="3184525"/>
            <a:ext cx="46038" cy="169864"/>
          </a:xfrm>
          <a:custGeom>
            <a:avLst/>
            <a:gdLst/>
            <a:ahLst/>
            <a:cxnLst/>
            <a:rect l="0" t="0" r="0" b="0"/>
            <a:pathLst>
              <a:path w="46038" h="169864">
                <a:moveTo>
                  <a:pt x="46037" y="0"/>
                </a:moveTo>
                <a:lnTo>
                  <a:pt x="0" y="169863"/>
                </a:lnTo>
              </a:path>
            </a:pathLst>
          </a:custGeom>
          <a:ln w="9525">
            <a:solidFill>
              <a:srgbClr val="C3CF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612" name="Полілінія 11611"/>
          <p:cNvSpPr/>
          <p:nvPr>
            <p:custDataLst>
              <p:tags r:id="rId94"/>
            </p:custDataLst>
          </p:nvPr>
        </p:nvSpPr>
        <p:spPr bwMode="auto">
          <a:xfrm>
            <a:off x="3395663" y="3332163"/>
            <a:ext cx="46038" cy="169863"/>
          </a:xfrm>
          <a:custGeom>
            <a:avLst/>
            <a:gdLst/>
            <a:ahLst/>
            <a:cxnLst/>
            <a:rect l="0" t="0" r="0" b="0"/>
            <a:pathLst>
              <a:path w="46038" h="169863">
                <a:moveTo>
                  <a:pt x="46037" y="0"/>
                </a:moveTo>
                <a:lnTo>
                  <a:pt x="0" y="169862"/>
                </a:lnTo>
              </a:path>
            </a:pathLst>
          </a:custGeom>
          <a:ln w="9525">
            <a:solidFill>
              <a:srgbClr val="C3CF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614" name="Полілінія 11613"/>
          <p:cNvSpPr/>
          <p:nvPr>
            <p:custDataLst>
              <p:tags r:id="rId95"/>
            </p:custDataLst>
          </p:nvPr>
        </p:nvSpPr>
        <p:spPr bwMode="auto">
          <a:xfrm>
            <a:off x="3338513" y="3479800"/>
            <a:ext cx="46038" cy="169864"/>
          </a:xfrm>
          <a:custGeom>
            <a:avLst/>
            <a:gdLst/>
            <a:ahLst/>
            <a:cxnLst/>
            <a:rect l="0" t="0" r="0" b="0"/>
            <a:pathLst>
              <a:path w="46038" h="169864">
                <a:moveTo>
                  <a:pt x="46037" y="0"/>
                </a:moveTo>
                <a:lnTo>
                  <a:pt x="0" y="169863"/>
                </a:lnTo>
              </a:path>
            </a:pathLst>
          </a:custGeom>
          <a:ln w="9525">
            <a:solidFill>
              <a:srgbClr val="C3CF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615" name="Полілінія 11614"/>
          <p:cNvSpPr/>
          <p:nvPr>
            <p:custDataLst>
              <p:tags r:id="rId96"/>
            </p:custDataLst>
          </p:nvPr>
        </p:nvSpPr>
        <p:spPr bwMode="auto">
          <a:xfrm>
            <a:off x="3395663" y="3479800"/>
            <a:ext cx="46038" cy="169864"/>
          </a:xfrm>
          <a:custGeom>
            <a:avLst/>
            <a:gdLst/>
            <a:ahLst/>
            <a:cxnLst/>
            <a:rect l="0" t="0" r="0" b="0"/>
            <a:pathLst>
              <a:path w="46038" h="169864">
                <a:moveTo>
                  <a:pt x="46037" y="0"/>
                </a:moveTo>
                <a:lnTo>
                  <a:pt x="0" y="169863"/>
                </a:lnTo>
              </a:path>
            </a:pathLst>
          </a:custGeom>
          <a:ln w="9525">
            <a:solidFill>
              <a:srgbClr val="C3CF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7" name="Полілінія 356"/>
          <p:cNvSpPr/>
          <p:nvPr>
            <p:custDataLst>
              <p:tags r:id="rId97"/>
            </p:custDataLst>
          </p:nvPr>
        </p:nvSpPr>
        <p:spPr bwMode="auto">
          <a:xfrm>
            <a:off x="3395663" y="3627438"/>
            <a:ext cx="46038" cy="168276"/>
          </a:xfrm>
          <a:custGeom>
            <a:avLst/>
            <a:gdLst/>
            <a:ahLst/>
            <a:cxnLst/>
            <a:rect l="0" t="0" r="0" b="0"/>
            <a:pathLst>
              <a:path w="46038" h="168276">
                <a:moveTo>
                  <a:pt x="46037" y="0"/>
                </a:moveTo>
                <a:lnTo>
                  <a:pt x="0" y="168275"/>
                </a:lnTo>
              </a:path>
            </a:pathLst>
          </a:custGeom>
          <a:ln w="9525">
            <a:solidFill>
              <a:srgbClr val="C3CF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371" name="Полілінія 12370"/>
          <p:cNvSpPr/>
          <p:nvPr>
            <p:custDataLst>
              <p:tags r:id="rId98"/>
            </p:custDataLst>
          </p:nvPr>
        </p:nvSpPr>
        <p:spPr bwMode="auto">
          <a:xfrm>
            <a:off x="3492500" y="5246688"/>
            <a:ext cx="46039" cy="169863"/>
          </a:xfrm>
          <a:custGeom>
            <a:avLst/>
            <a:gdLst/>
            <a:ahLst/>
            <a:cxnLst/>
            <a:rect l="0" t="0" r="0" b="0"/>
            <a:pathLst>
              <a:path w="46039" h="169863">
                <a:moveTo>
                  <a:pt x="46038" y="0"/>
                </a:moveTo>
                <a:lnTo>
                  <a:pt x="0" y="169862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9" name="Полілінія 358"/>
          <p:cNvSpPr/>
          <p:nvPr>
            <p:custDataLst>
              <p:tags r:id="rId99"/>
            </p:custDataLst>
          </p:nvPr>
        </p:nvSpPr>
        <p:spPr bwMode="auto">
          <a:xfrm>
            <a:off x="3338513" y="3773488"/>
            <a:ext cx="46038" cy="169863"/>
          </a:xfrm>
          <a:custGeom>
            <a:avLst/>
            <a:gdLst/>
            <a:ahLst/>
            <a:cxnLst/>
            <a:rect l="0" t="0" r="0" b="0"/>
            <a:pathLst>
              <a:path w="46038" h="169863">
                <a:moveTo>
                  <a:pt x="46037" y="0"/>
                </a:moveTo>
                <a:lnTo>
                  <a:pt x="0" y="169862"/>
                </a:lnTo>
              </a:path>
            </a:pathLst>
          </a:custGeom>
          <a:ln w="9525">
            <a:solidFill>
              <a:srgbClr val="C3CF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0" name="Полілінія 359"/>
          <p:cNvSpPr/>
          <p:nvPr>
            <p:custDataLst>
              <p:tags r:id="rId100"/>
            </p:custDataLst>
          </p:nvPr>
        </p:nvSpPr>
        <p:spPr bwMode="auto">
          <a:xfrm>
            <a:off x="3395663" y="3773488"/>
            <a:ext cx="46038" cy="169863"/>
          </a:xfrm>
          <a:custGeom>
            <a:avLst/>
            <a:gdLst/>
            <a:ahLst/>
            <a:cxnLst/>
            <a:rect l="0" t="0" r="0" b="0"/>
            <a:pathLst>
              <a:path w="46038" h="169863">
                <a:moveTo>
                  <a:pt x="46037" y="0"/>
                </a:moveTo>
                <a:lnTo>
                  <a:pt x="0" y="169862"/>
                </a:lnTo>
              </a:path>
            </a:pathLst>
          </a:custGeom>
          <a:ln w="9525">
            <a:solidFill>
              <a:srgbClr val="C3CF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2" name="Полілінія 361"/>
          <p:cNvSpPr/>
          <p:nvPr>
            <p:custDataLst>
              <p:tags r:id="rId101"/>
            </p:custDataLst>
          </p:nvPr>
        </p:nvSpPr>
        <p:spPr bwMode="auto">
          <a:xfrm>
            <a:off x="3338513" y="3921125"/>
            <a:ext cx="46038" cy="169864"/>
          </a:xfrm>
          <a:custGeom>
            <a:avLst/>
            <a:gdLst/>
            <a:ahLst/>
            <a:cxnLst/>
            <a:rect l="0" t="0" r="0" b="0"/>
            <a:pathLst>
              <a:path w="46038" h="169864">
                <a:moveTo>
                  <a:pt x="46037" y="0"/>
                </a:moveTo>
                <a:lnTo>
                  <a:pt x="0" y="169863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3" name="Полілінія 362"/>
          <p:cNvSpPr/>
          <p:nvPr>
            <p:custDataLst>
              <p:tags r:id="rId102"/>
            </p:custDataLst>
          </p:nvPr>
        </p:nvSpPr>
        <p:spPr bwMode="auto">
          <a:xfrm>
            <a:off x="3395663" y="3921125"/>
            <a:ext cx="46038" cy="169864"/>
          </a:xfrm>
          <a:custGeom>
            <a:avLst/>
            <a:gdLst/>
            <a:ahLst/>
            <a:cxnLst/>
            <a:rect l="0" t="0" r="0" b="0"/>
            <a:pathLst>
              <a:path w="46038" h="169864">
                <a:moveTo>
                  <a:pt x="46037" y="0"/>
                </a:moveTo>
                <a:lnTo>
                  <a:pt x="0" y="169863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6" name="Полілінія 365"/>
          <p:cNvSpPr/>
          <p:nvPr>
            <p:custDataLst>
              <p:tags r:id="rId103"/>
            </p:custDataLst>
          </p:nvPr>
        </p:nvSpPr>
        <p:spPr bwMode="auto">
          <a:xfrm>
            <a:off x="3395663" y="4068763"/>
            <a:ext cx="46038" cy="169863"/>
          </a:xfrm>
          <a:custGeom>
            <a:avLst/>
            <a:gdLst/>
            <a:ahLst/>
            <a:cxnLst/>
            <a:rect l="0" t="0" r="0" b="0"/>
            <a:pathLst>
              <a:path w="46038" h="169863">
                <a:moveTo>
                  <a:pt x="46037" y="0"/>
                </a:moveTo>
                <a:lnTo>
                  <a:pt x="0" y="169862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1" name="Полілінія 370"/>
          <p:cNvSpPr/>
          <p:nvPr>
            <p:custDataLst>
              <p:tags r:id="rId104"/>
            </p:custDataLst>
          </p:nvPr>
        </p:nvSpPr>
        <p:spPr bwMode="auto">
          <a:xfrm>
            <a:off x="3338513" y="4362450"/>
            <a:ext cx="46038" cy="169864"/>
          </a:xfrm>
          <a:custGeom>
            <a:avLst/>
            <a:gdLst/>
            <a:ahLst/>
            <a:cxnLst/>
            <a:rect l="0" t="0" r="0" b="0"/>
            <a:pathLst>
              <a:path w="46038" h="169864">
                <a:moveTo>
                  <a:pt x="46037" y="0"/>
                </a:moveTo>
                <a:lnTo>
                  <a:pt x="0" y="169863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2" name="Полілінія 371"/>
          <p:cNvSpPr/>
          <p:nvPr>
            <p:custDataLst>
              <p:tags r:id="rId105"/>
            </p:custDataLst>
          </p:nvPr>
        </p:nvSpPr>
        <p:spPr bwMode="auto">
          <a:xfrm>
            <a:off x="3395663" y="4362450"/>
            <a:ext cx="46038" cy="169864"/>
          </a:xfrm>
          <a:custGeom>
            <a:avLst/>
            <a:gdLst/>
            <a:ahLst/>
            <a:cxnLst/>
            <a:rect l="0" t="0" r="0" b="0"/>
            <a:pathLst>
              <a:path w="46038" h="169864">
                <a:moveTo>
                  <a:pt x="46037" y="0"/>
                </a:moveTo>
                <a:lnTo>
                  <a:pt x="0" y="169863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4" name="Полілінія 373"/>
          <p:cNvSpPr/>
          <p:nvPr>
            <p:custDataLst>
              <p:tags r:id="rId106"/>
            </p:custDataLst>
          </p:nvPr>
        </p:nvSpPr>
        <p:spPr bwMode="auto">
          <a:xfrm>
            <a:off x="3338513" y="4510088"/>
            <a:ext cx="46038" cy="169863"/>
          </a:xfrm>
          <a:custGeom>
            <a:avLst/>
            <a:gdLst/>
            <a:ahLst/>
            <a:cxnLst/>
            <a:rect l="0" t="0" r="0" b="0"/>
            <a:pathLst>
              <a:path w="46038" h="169863">
                <a:moveTo>
                  <a:pt x="46037" y="0"/>
                </a:moveTo>
                <a:lnTo>
                  <a:pt x="0" y="169862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5" name="Полілінія 374"/>
          <p:cNvSpPr/>
          <p:nvPr>
            <p:custDataLst>
              <p:tags r:id="rId107"/>
            </p:custDataLst>
          </p:nvPr>
        </p:nvSpPr>
        <p:spPr bwMode="auto">
          <a:xfrm>
            <a:off x="3395663" y="4510088"/>
            <a:ext cx="46038" cy="169863"/>
          </a:xfrm>
          <a:custGeom>
            <a:avLst/>
            <a:gdLst/>
            <a:ahLst/>
            <a:cxnLst/>
            <a:rect l="0" t="0" r="0" b="0"/>
            <a:pathLst>
              <a:path w="46038" h="169863">
                <a:moveTo>
                  <a:pt x="46037" y="0"/>
                </a:moveTo>
                <a:lnTo>
                  <a:pt x="0" y="169862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7" name="Полілінія 376"/>
          <p:cNvSpPr/>
          <p:nvPr>
            <p:custDataLst>
              <p:tags r:id="rId108"/>
            </p:custDataLst>
          </p:nvPr>
        </p:nvSpPr>
        <p:spPr bwMode="auto">
          <a:xfrm>
            <a:off x="3338513" y="4657725"/>
            <a:ext cx="46038" cy="169864"/>
          </a:xfrm>
          <a:custGeom>
            <a:avLst/>
            <a:gdLst/>
            <a:ahLst/>
            <a:cxnLst/>
            <a:rect l="0" t="0" r="0" b="0"/>
            <a:pathLst>
              <a:path w="46038" h="169864">
                <a:moveTo>
                  <a:pt x="46037" y="0"/>
                </a:moveTo>
                <a:lnTo>
                  <a:pt x="0" y="169863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0" name="Полілінія 379"/>
          <p:cNvSpPr/>
          <p:nvPr>
            <p:custDataLst>
              <p:tags r:id="rId109"/>
            </p:custDataLst>
          </p:nvPr>
        </p:nvSpPr>
        <p:spPr bwMode="auto">
          <a:xfrm>
            <a:off x="3338513" y="4805363"/>
            <a:ext cx="46038" cy="168276"/>
          </a:xfrm>
          <a:custGeom>
            <a:avLst/>
            <a:gdLst/>
            <a:ahLst/>
            <a:cxnLst/>
            <a:rect l="0" t="0" r="0" b="0"/>
            <a:pathLst>
              <a:path w="46038" h="168276">
                <a:moveTo>
                  <a:pt x="46037" y="0"/>
                </a:moveTo>
                <a:lnTo>
                  <a:pt x="0" y="168275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3" name="Полілінія 382"/>
          <p:cNvSpPr/>
          <p:nvPr>
            <p:custDataLst>
              <p:tags r:id="rId110"/>
            </p:custDataLst>
          </p:nvPr>
        </p:nvSpPr>
        <p:spPr bwMode="auto">
          <a:xfrm>
            <a:off x="3338513" y="4951413"/>
            <a:ext cx="46038" cy="169863"/>
          </a:xfrm>
          <a:custGeom>
            <a:avLst/>
            <a:gdLst/>
            <a:ahLst/>
            <a:cxnLst/>
            <a:rect l="0" t="0" r="0" b="0"/>
            <a:pathLst>
              <a:path w="46038" h="169863">
                <a:moveTo>
                  <a:pt x="46037" y="0"/>
                </a:moveTo>
                <a:lnTo>
                  <a:pt x="0" y="169862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648" name="Полілінія 11647"/>
          <p:cNvSpPr/>
          <p:nvPr>
            <p:custDataLst>
              <p:tags r:id="rId111"/>
            </p:custDataLst>
          </p:nvPr>
        </p:nvSpPr>
        <p:spPr bwMode="auto">
          <a:xfrm>
            <a:off x="3395663" y="4951413"/>
            <a:ext cx="46038" cy="169863"/>
          </a:xfrm>
          <a:custGeom>
            <a:avLst/>
            <a:gdLst/>
            <a:ahLst/>
            <a:cxnLst/>
            <a:rect l="0" t="0" r="0" b="0"/>
            <a:pathLst>
              <a:path w="46038" h="169863">
                <a:moveTo>
                  <a:pt x="46037" y="0"/>
                </a:moveTo>
                <a:lnTo>
                  <a:pt x="0" y="169862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650" name="Полілінія 11649"/>
          <p:cNvSpPr/>
          <p:nvPr>
            <p:custDataLst>
              <p:tags r:id="rId112"/>
            </p:custDataLst>
          </p:nvPr>
        </p:nvSpPr>
        <p:spPr bwMode="auto">
          <a:xfrm>
            <a:off x="3338513" y="5099050"/>
            <a:ext cx="46038" cy="169864"/>
          </a:xfrm>
          <a:custGeom>
            <a:avLst/>
            <a:gdLst/>
            <a:ahLst/>
            <a:cxnLst/>
            <a:rect l="0" t="0" r="0" b="0"/>
            <a:pathLst>
              <a:path w="46038" h="169864">
                <a:moveTo>
                  <a:pt x="46037" y="0"/>
                </a:moveTo>
                <a:lnTo>
                  <a:pt x="0" y="169863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651" name="Полілінія 11650"/>
          <p:cNvSpPr/>
          <p:nvPr>
            <p:custDataLst>
              <p:tags r:id="rId113"/>
            </p:custDataLst>
          </p:nvPr>
        </p:nvSpPr>
        <p:spPr bwMode="auto">
          <a:xfrm>
            <a:off x="3395663" y="5099050"/>
            <a:ext cx="46038" cy="169864"/>
          </a:xfrm>
          <a:custGeom>
            <a:avLst/>
            <a:gdLst/>
            <a:ahLst/>
            <a:cxnLst/>
            <a:rect l="0" t="0" r="0" b="0"/>
            <a:pathLst>
              <a:path w="46038" h="169864">
                <a:moveTo>
                  <a:pt x="46037" y="0"/>
                </a:moveTo>
                <a:lnTo>
                  <a:pt x="0" y="169863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654" name="Полілінія 11653"/>
          <p:cNvSpPr/>
          <p:nvPr>
            <p:custDataLst>
              <p:tags r:id="rId114"/>
            </p:custDataLst>
          </p:nvPr>
        </p:nvSpPr>
        <p:spPr bwMode="auto">
          <a:xfrm>
            <a:off x="3395663" y="5246688"/>
            <a:ext cx="46038" cy="169863"/>
          </a:xfrm>
          <a:custGeom>
            <a:avLst/>
            <a:gdLst/>
            <a:ahLst/>
            <a:cxnLst/>
            <a:rect l="0" t="0" r="0" b="0"/>
            <a:pathLst>
              <a:path w="46038" h="169863">
                <a:moveTo>
                  <a:pt x="46037" y="0"/>
                </a:moveTo>
                <a:lnTo>
                  <a:pt x="0" y="169862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656" name="Полілінія 11655"/>
          <p:cNvSpPr/>
          <p:nvPr>
            <p:custDataLst>
              <p:tags r:id="rId115"/>
            </p:custDataLst>
          </p:nvPr>
        </p:nvSpPr>
        <p:spPr bwMode="auto">
          <a:xfrm>
            <a:off x="3338513" y="5394325"/>
            <a:ext cx="46038" cy="168276"/>
          </a:xfrm>
          <a:custGeom>
            <a:avLst/>
            <a:gdLst/>
            <a:ahLst/>
            <a:cxnLst/>
            <a:rect l="0" t="0" r="0" b="0"/>
            <a:pathLst>
              <a:path w="46038" h="168276">
                <a:moveTo>
                  <a:pt x="46037" y="0"/>
                </a:moveTo>
                <a:lnTo>
                  <a:pt x="0" y="168275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659" name="Полілінія 11658"/>
          <p:cNvSpPr/>
          <p:nvPr>
            <p:custDataLst>
              <p:tags r:id="rId116"/>
            </p:custDataLst>
          </p:nvPr>
        </p:nvSpPr>
        <p:spPr bwMode="auto">
          <a:xfrm>
            <a:off x="3338513" y="5540375"/>
            <a:ext cx="46038" cy="169864"/>
          </a:xfrm>
          <a:custGeom>
            <a:avLst/>
            <a:gdLst/>
            <a:ahLst/>
            <a:cxnLst/>
            <a:rect l="0" t="0" r="0" b="0"/>
            <a:pathLst>
              <a:path w="46038" h="169864">
                <a:moveTo>
                  <a:pt x="46037" y="0"/>
                </a:moveTo>
                <a:lnTo>
                  <a:pt x="0" y="169863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660" name="Полілінія 11659"/>
          <p:cNvSpPr/>
          <p:nvPr>
            <p:custDataLst>
              <p:tags r:id="rId117"/>
            </p:custDataLst>
          </p:nvPr>
        </p:nvSpPr>
        <p:spPr bwMode="auto">
          <a:xfrm>
            <a:off x="3395663" y="5540375"/>
            <a:ext cx="46038" cy="169864"/>
          </a:xfrm>
          <a:custGeom>
            <a:avLst/>
            <a:gdLst/>
            <a:ahLst/>
            <a:cxnLst/>
            <a:rect l="0" t="0" r="0" b="0"/>
            <a:pathLst>
              <a:path w="46038" h="169864">
                <a:moveTo>
                  <a:pt x="46037" y="0"/>
                </a:moveTo>
                <a:lnTo>
                  <a:pt x="0" y="169863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662" name="Полілінія 11661"/>
          <p:cNvSpPr/>
          <p:nvPr>
            <p:custDataLst>
              <p:tags r:id="rId118"/>
            </p:custDataLst>
          </p:nvPr>
        </p:nvSpPr>
        <p:spPr bwMode="auto">
          <a:xfrm>
            <a:off x="3338513" y="5688013"/>
            <a:ext cx="46038" cy="169863"/>
          </a:xfrm>
          <a:custGeom>
            <a:avLst/>
            <a:gdLst/>
            <a:ahLst/>
            <a:cxnLst/>
            <a:rect l="0" t="0" r="0" b="0"/>
            <a:pathLst>
              <a:path w="46038" h="169863">
                <a:moveTo>
                  <a:pt x="46037" y="0"/>
                </a:moveTo>
                <a:lnTo>
                  <a:pt x="0" y="169862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665" name="Полілінія 11664"/>
          <p:cNvSpPr/>
          <p:nvPr>
            <p:custDataLst>
              <p:tags r:id="rId119"/>
            </p:custDataLst>
          </p:nvPr>
        </p:nvSpPr>
        <p:spPr bwMode="auto">
          <a:xfrm>
            <a:off x="3338513" y="5835650"/>
            <a:ext cx="46038" cy="169864"/>
          </a:xfrm>
          <a:custGeom>
            <a:avLst/>
            <a:gdLst/>
            <a:ahLst/>
            <a:cxnLst/>
            <a:rect l="0" t="0" r="0" b="0"/>
            <a:pathLst>
              <a:path w="46038" h="169864">
                <a:moveTo>
                  <a:pt x="46037" y="0"/>
                </a:moveTo>
                <a:lnTo>
                  <a:pt x="0" y="169863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666" name="Полілінія 11665"/>
          <p:cNvSpPr/>
          <p:nvPr>
            <p:custDataLst>
              <p:tags r:id="rId120"/>
            </p:custDataLst>
          </p:nvPr>
        </p:nvSpPr>
        <p:spPr bwMode="auto">
          <a:xfrm>
            <a:off x="3395663" y="5835650"/>
            <a:ext cx="46038" cy="169864"/>
          </a:xfrm>
          <a:custGeom>
            <a:avLst/>
            <a:gdLst/>
            <a:ahLst/>
            <a:cxnLst/>
            <a:rect l="0" t="0" r="0" b="0"/>
            <a:pathLst>
              <a:path w="46038" h="169864">
                <a:moveTo>
                  <a:pt x="46037" y="0"/>
                </a:moveTo>
                <a:lnTo>
                  <a:pt x="0" y="169863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668" name="Полілінія 11667"/>
          <p:cNvSpPr/>
          <p:nvPr>
            <p:custDataLst>
              <p:tags r:id="rId121"/>
            </p:custDataLst>
          </p:nvPr>
        </p:nvSpPr>
        <p:spPr bwMode="auto">
          <a:xfrm>
            <a:off x="3338513" y="5983288"/>
            <a:ext cx="46038" cy="168276"/>
          </a:xfrm>
          <a:custGeom>
            <a:avLst/>
            <a:gdLst/>
            <a:ahLst/>
            <a:cxnLst/>
            <a:rect l="0" t="0" r="0" b="0"/>
            <a:pathLst>
              <a:path w="46038" h="168276">
                <a:moveTo>
                  <a:pt x="46037" y="0"/>
                </a:moveTo>
                <a:lnTo>
                  <a:pt x="0" y="168275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669" name="Полілінія 11668"/>
          <p:cNvSpPr/>
          <p:nvPr>
            <p:custDataLst>
              <p:tags r:id="rId122"/>
            </p:custDataLst>
          </p:nvPr>
        </p:nvSpPr>
        <p:spPr bwMode="auto">
          <a:xfrm>
            <a:off x="3395663" y="5983288"/>
            <a:ext cx="46038" cy="168276"/>
          </a:xfrm>
          <a:custGeom>
            <a:avLst/>
            <a:gdLst/>
            <a:ahLst/>
            <a:cxnLst/>
            <a:rect l="0" t="0" r="0" b="0"/>
            <a:pathLst>
              <a:path w="46038" h="168276">
                <a:moveTo>
                  <a:pt x="46037" y="0"/>
                </a:moveTo>
                <a:lnTo>
                  <a:pt x="0" y="168275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671" name="Полілінія 11670"/>
          <p:cNvSpPr/>
          <p:nvPr>
            <p:custDataLst>
              <p:tags r:id="rId123"/>
            </p:custDataLst>
          </p:nvPr>
        </p:nvSpPr>
        <p:spPr bwMode="auto">
          <a:xfrm>
            <a:off x="3338513" y="6129338"/>
            <a:ext cx="46038" cy="169863"/>
          </a:xfrm>
          <a:custGeom>
            <a:avLst/>
            <a:gdLst/>
            <a:ahLst/>
            <a:cxnLst/>
            <a:rect l="0" t="0" r="0" b="0"/>
            <a:pathLst>
              <a:path w="46038" h="169863">
                <a:moveTo>
                  <a:pt x="46037" y="0"/>
                </a:moveTo>
                <a:lnTo>
                  <a:pt x="0" y="169862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672" name="Полілінія 11671"/>
          <p:cNvSpPr/>
          <p:nvPr>
            <p:custDataLst>
              <p:tags r:id="rId124"/>
            </p:custDataLst>
          </p:nvPr>
        </p:nvSpPr>
        <p:spPr bwMode="auto">
          <a:xfrm>
            <a:off x="3395663" y="6129338"/>
            <a:ext cx="46038" cy="169863"/>
          </a:xfrm>
          <a:custGeom>
            <a:avLst/>
            <a:gdLst/>
            <a:ahLst/>
            <a:cxnLst/>
            <a:rect l="0" t="0" r="0" b="0"/>
            <a:pathLst>
              <a:path w="46038" h="169863">
                <a:moveTo>
                  <a:pt x="46037" y="0"/>
                </a:moveTo>
                <a:lnTo>
                  <a:pt x="0" y="169862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679" name="Полілінія 11678"/>
          <p:cNvSpPr/>
          <p:nvPr>
            <p:custDataLst>
              <p:tags r:id="rId125"/>
            </p:custDataLst>
          </p:nvPr>
        </p:nvSpPr>
        <p:spPr bwMode="auto">
          <a:xfrm>
            <a:off x="3492500" y="2743200"/>
            <a:ext cx="46039" cy="169864"/>
          </a:xfrm>
          <a:custGeom>
            <a:avLst/>
            <a:gdLst/>
            <a:ahLst/>
            <a:cxnLst/>
            <a:rect l="0" t="0" r="0" b="0"/>
            <a:pathLst>
              <a:path w="46039" h="169864">
                <a:moveTo>
                  <a:pt x="46038" y="0"/>
                </a:moveTo>
                <a:lnTo>
                  <a:pt x="0" y="169863"/>
                </a:lnTo>
              </a:path>
            </a:pathLst>
          </a:custGeom>
          <a:ln w="9525">
            <a:solidFill>
              <a:srgbClr val="C3CF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907" name="Полілінія 11906"/>
          <p:cNvSpPr/>
          <p:nvPr>
            <p:custDataLst>
              <p:tags r:id="rId126"/>
            </p:custDataLst>
          </p:nvPr>
        </p:nvSpPr>
        <p:spPr bwMode="auto">
          <a:xfrm>
            <a:off x="3549650" y="2890838"/>
            <a:ext cx="46039" cy="169863"/>
          </a:xfrm>
          <a:custGeom>
            <a:avLst/>
            <a:gdLst/>
            <a:ahLst/>
            <a:cxnLst/>
            <a:rect l="0" t="0" r="0" b="0"/>
            <a:pathLst>
              <a:path w="46039" h="169863">
                <a:moveTo>
                  <a:pt x="46038" y="0"/>
                </a:moveTo>
                <a:lnTo>
                  <a:pt x="0" y="169862"/>
                </a:lnTo>
              </a:path>
            </a:pathLst>
          </a:custGeom>
          <a:ln w="9525">
            <a:solidFill>
              <a:srgbClr val="C3CF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909" name="Полілінія 11908"/>
          <p:cNvSpPr/>
          <p:nvPr>
            <p:custDataLst>
              <p:tags r:id="rId127"/>
            </p:custDataLst>
          </p:nvPr>
        </p:nvSpPr>
        <p:spPr bwMode="auto">
          <a:xfrm>
            <a:off x="3492500" y="3038475"/>
            <a:ext cx="46039" cy="168276"/>
          </a:xfrm>
          <a:custGeom>
            <a:avLst/>
            <a:gdLst/>
            <a:ahLst/>
            <a:cxnLst/>
            <a:rect l="0" t="0" r="0" b="0"/>
            <a:pathLst>
              <a:path w="46039" h="168276">
                <a:moveTo>
                  <a:pt x="46038" y="0"/>
                </a:moveTo>
                <a:lnTo>
                  <a:pt x="0" y="168275"/>
                </a:lnTo>
              </a:path>
            </a:pathLst>
          </a:custGeom>
          <a:ln w="9525">
            <a:solidFill>
              <a:srgbClr val="C3CF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912" name="Полілінія 11911"/>
          <p:cNvSpPr/>
          <p:nvPr>
            <p:custDataLst>
              <p:tags r:id="rId128"/>
            </p:custDataLst>
          </p:nvPr>
        </p:nvSpPr>
        <p:spPr bwMode="auto">
          <a:xfrm>
            <a:off x="3492500" y="3184525"/>
            <a:ext cx="46039" cy="169864"/>
          </a:xfrm>
          <a:custGeom>
            <a:avLst/>
            <a:gdLst/>
            <a:ahLst/>
            <a:cxnLst/>
            <a:rect l="0" t="0" r="0" b="0"/>
            <a:pathLst>
              <a:path w="46039" h="169864">
                <a:moveTo>
                  <a:pt x="46038" y="0"/>
                </a:moveTo>
                <a:lnTo>
                  <a:pt x="0" y="169863"/>
                </a:lnTo>
              </a:path>
            </a:pathLst>
          </a:custGeom>
          <a:ln w="9525">
            <a:solidFill>
              <a:srgbClr val="C3CF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913" name="Полілінія 11912"/>
          <p:cNvSpPr/>
          <p:nvPr>
            <p:custDataLst>
              <p:tags r:id="rId129"/>
            </p:custDataLst>
          </p:nvPr>
        </p:nvSpPr>
        <p:spPr bwMode="auto">
          <a:xfrm>
            <a:off x="3549650" y="3184525"/>
            <a:ext cx="46039" cy="169864"/>
          </a:xfrm>
          <a:custGeom>
            <a:avLst/>
            <a:gdLst/>
            <a:ahLst/>
            <a:cxnLst/>
            <a:rect l="0" t="0" r="0" b="0"/>
            <a:pathLst>
              <a:path w="46039" h="169864">
                <a:moveTo>
                  <a:pt x="46038" y="0"/>
                </a:moveTo>
                <a:lnTo>
                  <a:pt x="0" y="169863"/>
                </a:lnTo>
              </a:path>
            </a:pathLst>
          </a:custGeom>
          <a:ln w="9525">
            <a:solidFill>
              <a:srgbClr val="C3CF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915" name="Полілінія 11914"/>
          <p:cNvSpPr/>
          <p:nvPr>
            <p:custDataLst>
              <p:tags r:id="rId130"/>
            </p:custDataLst>
          </p:nvPr>
        </p:nvSpPr>
        <p:spPr bwMode="auto">
          <a:xfrm>
            <a:off x="3492500" y="3332163"/>
            <a:ext cx="46039" cy="169863"/>
          </a:xfrm>
          <a:custGeom>
            <a:avLst/>
            <a:gdLst/>
            <a:ahLst/>
            <a:cxnLst/>
            <a:rect l="0" t="0" r="0" b="0"/>
            <a:pathLst>
              <a:path w="46039" h="169863">
                <a:moveTo>
                  <a:pt x="46038" y="0"/>
                </a:moveTo>
                <a:lnTo>
                  <a:pt x="0" y="169862"/>
                </a:lnTo>
              </a:path>
            </a:pathLst>
          </a:custGeom>
          <a:ln w="9525">
            <a:solidFill>
              <a:srgbClr val="C3CF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916" name="Полілінія 11915"/>
          <p:cNvSpPr/>
          <p:nvPr>
            <p:custDataLst>
              <p:tags r:id="rId131"/>
            </p:custDataLst>
          </p:nvPr>
        </p:nvSpPr>
        <p:spPr bwMode="auto">
          <a:xfrm>
            <a:off x="3549650" y="3332163"/>
            <a:ext cx="46039" cy="169863"/>
          </a:xfrm>
          <a:custGeom>
            <a:avLst/>
            <a:gdLst/>
            <a:ahLst/>
            <a:cxnLst/>
            <a:rect l="0" t="0" r="0" b="0"/>
            <a:pathLst>
              <a:path w="46039" h="169863">
                <a:moveTo>
                  <a:pt x="46038" y="0"/>
                </a:moveTo>
                <a:lnTo>
                  <a:pt x="0" y="169862"/>
                </a:lnTo>
              </a:path>
            </a:pathLst>
          </a:custGeom>
          <a:ln w="9525">
            <a:solidFill>
              <a:srgbClr val="C3CF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918" name="Полілінія 11917"/>
          <p:cNvSpPr/>
          <p:nvPr>
            <p:custDataLst>
              <p:tags r:id="rId132"/>
            </p:custDataLst>
          </p:nvPr>
        </p:nvSpPr>
        <p:spPr bwMode="auto">
          <a:xfrm>
            <a:off x="3492500" y="3479800"/>
            <a:ext cx="46039" cy="169864"/>
          </a:xfrm>
          <a:custGeom>
            <a:avLst/>
            <a:gdLst/>
            <a:ahLst/>
            <a:cxnLst/>
            <a:rect l="0" t="0" r="0" b="0"/>
            <a:pathLst>
              <a:path w="46039" h="169864">
                <a:moveTo>
                  <a:pt x="46038" y="0"/>
                </a:moveTo>
                <a:lnTo>
                  <a:pt x="0" y="169863"/>
                </a:lnTo>
              </a:path>
            </a:pathLst>
          </a:custGeom>
          <a:ln w="9525">
            <a:solidFill>
              <a:srgbClr val="C3CF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919" name="Полілінія 11918"/>
          <p:cNvSpPr/>
          <p:nvPr>
            <p:custDataLst>
              <p:tags r:id="rId133"/>
            </p:custDataLst>
          </p:nvPr>
        </p:nvSpPr>
        <p:spPr bwMode="auto">
          <a:xfrm>
            <a:off x="3549650" y="3479800"/>
            <a:ext cx="46039" cy="169864"/>
          </a:xfrm>
          <a:custGeom>
            <a:avLst/>
            <a:gdLst/>
            <a:ahLst/>
            <a:cxnLst/>
            <a:rect l="0" t="0" r="0" b="0"/>
            <a:pathLst>
              <a:path w="46039" h="169864">
                <a:moveTo>
                  <a:pt x="46038" y="0"/>
                </a:moveTo>
                <a:lnTo>
                  <a:pt x="0" y="169863"/>
                </a:lnTo>
              </a:path>
            </a:pathLst>
          </a:custGeom>
          <a:ln w="9525">
            <a:solidFill>
              <a:srgbClr val="C3CF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921" name="Полілінія 11920"/>
          <p:cNvSpPr/>
          <p:nvPr>
            <p:custDataLst>
              <p:tags r:id="rId134"/>
            </p:custDataLst>
          </p:nvPr>
        </p:nvSpPr>
        <p:spPr bwMode="auto">
          <a:xfrm>
            <a:off x="3492500" y="3627438"/>
            <a:ext cx="46039" cy="168276"/>
          </a:xfrm>
          <a:custGeom>
            <a:avLst/>
            <a:gdLst/>
            <a:ahLst/>
            <a:cxnLst/>
            <a:rect l="0" t="0" r="0" b="0"/>
            <a:pathLst>
              <a:path w="46039" h="168276">
                <a:moveTo>
                  <a:pt x="46038" y="0"/>
                </a:moveTo>
                <a:lnTo>
                  <a:pt x="0" y="168275"/>
                </a:lnTo>
              </a:path>
            </a:pathLst>
          </a:custGeom>
          <a:ln w="9525">
            <a:solidFill>
              <a:srgbClr val="C3CF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922" name="Полілінія 11921"/>
          <p:cNvSpPr/>
          <p:nvPr>
            <p:custDataLst>
              <p:tags r:id="rId135"/>
            </p:custDataLst>
          </p:nvPr>
        </p:nvSpPr>
        <p:spPr bwMode="auto">
          <a:xfrm>
            <a:off x="3549650" y="3627438"/>
            <a:ext cx="46039" cy="168276"/>
          </a:xfrm>
          <a:custGeom>
            <a:avLst/>
            <a:gdLst/>
            <a:ahLst/>
            <a:cxnLst/>
            <a:rect l="0" t="0" r="0" b="0"/>
            <a:pathLst>
              <a:path w="46039" h="168276">
                <a:moveTo>
                  <a:pt x="46038" y="0"/>
                </a:moveTo>
                <a:lnTo>
                  <a:pt x="0" y="168275"/>
                </a:lnTo>
              </a:path>
            </a:pathLst>
          </a:custGeom>
          <a:ln w="9525">
            <a:solidFill>
              <a:srgbClr val="C3CF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924" name="Полілінія 11923"/>
          <p:cNvSpPr/>
          <p:nvPr>
            <p:custDataLst>
              <p:tags r:id="rId136"/>
            </p:custDataLst>
          </p:nvPr>
        </p:nvSpPr>
        <p:spPr bwMode="auto">
          <a:xfrm>
            <a:off x="3492500" y="3773488"/>
            <a:ext cx="46039" cy="169863"/>
          </a:xfrm>
          <a:custGeom>
            <a:avLst/>
            <a:gdLst/>
            <a:ahLst/>
            <a:cxnLst/>
            <a:rect l="0" t="0" r="0" b="0"/>
            <a:pathLst>
              <a:path w="46039" h="169863">
                <a:moveTo>
                  <a:pt x="46038" y="0"/>
                </a:moveTo>
                <a:lnTo>
                  <a:pt x="0" y="169862"/>
                </a:lnTo>
              </a:path>
            </a:pathLst>
          </a:custGeom>
          <a:ln w="9525">
            <a:solidFill>
              <a:srgbClr val="C3CF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925" name="Полілінія 11924"/>
          <p:cNvSpPr/>
          <p:nvPr>
            <p:custDataLst>
              <p:tags r:id="rId137"/>
            </p:custDataLst>
          </p:nvPr>
        </p:nvSpPr>
        <p:spPr bwMode="auto">
          <a:xfrm>
            <a:off x="3549650" y="3773488"/>
            <a:ext cx="46039" cy="169863"/>
          </a:xfrm>
          <a:custGeom>
            <a:avLst/>
            <a:gdLst/>
            <a:ahLst/>
            <a:cxnLst/>
            <a:rect l="0" t="0" r="0" b="0"/>
            <a:pathLst>
              <a:path w="46039" h="169863">
                <a:moveTo>
                  <a:pt x="46038" y="0"/>
                </a:moveTo>
                <a:lnTo>
                  <a:pt x="0" y="169862"/>
                </a:lnTo>
              </a:path>
            </a:pathLst>
          </a:custGeom>
          <a:ln w="9525">
            <a:solidFill>
              <a:srgbClr val="C3CF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928" name="Полілінія 11927"/>
          <p:cNvSpPr/>
          <p:nvPr>
            <p:custDataLst>
              <p:tags r:id="rId138"/>
            </p:custDataLst>
          </p:nvPr>
        </p:nvSpPr>
        <p:spPr bwMode="auto">
          <a:xfrm>
            <a:off x="3549650" y="3921125"/>
            <a:ext cx="46039" cy="169864"/>
          </a:xfrm>
          <a:custGeom>
            <a:avLst/>
            <a:gdLst/>
            <a:ahLst/>
            <a:cxnLst/>
            <a:rect l="0" t="0" r="0" b="0"/>
            <a:pathLst>
              <a:path w="46039" h="169864">
                <a:moveTo>
                  <a:pt x="46038" y="0"/>
                </a:moveTo>
                <a:lnTo>
                  <a:pt x="0" y="169863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354" name="Полілінія 12353"/>
          <p:cNvSpPr/>
          <p:nvPr>
            <p:custDataLst>
              <p:tags r:id="rId139"/>
            </p:custDataLst>
          </p:nvPr>
        </p:nvSpPr>
        <p:spPr bwMode="auto">
          <a:xfrm>
            <a:off x="3549650" y="4362450"/>
            <a:ext cx="46039" cy="169864"/>
          </a:xfrm>
          <a:custGeom>
            <a:avLst/>
            <a:gdLst/>
            <a:ahLst/>
            <a:cxnLst/>
            <a:rect l="0" t="0" r="0" b="0"/>
            <a:pathLst>
              <a:path w="46039" h="169864">
                <a:moveTo>
                  <a:pt x="46038" y="0"/>
                </a:moveTo>
                <a:lnTo>
                  <a:pt x="0" y="169863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356" name="Полілінія 12355"/>
          <p:cNvSpPr/>
          <p:nvPr>
            <p:custDataLst>
              <p:tags r:id="rId140"/>
            </p:custDataLst>
          </p:nvPr>
        </p:nvSpPr>
        <p:spPr bwMode="auto">
          <a:xfrm>
            <a:off x="3492500" y="4510088"/>
            <a:ext cx="46039" cy="169863"/>
          </a:xfrm>
          <a:custGeom>
            <a:avLst/>
            <a:gdLst/>
            <a:ahLst/>
            <a:cxnLst/>
            <a:rect l="0" t="0" r="0" b="0"/>
            <a:pathLst>
              <a:path w="46039" h="169863">
                <a:moveTo>
                  <a:pt x="46038" y="0"/>
                </a:moveTo>
                <a:lnTo>
                  <a:pt x="0" y="169862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359" name="Полілінія 12358"/>
          <p:cNvSpPr/>
          <p:nvPr>
            <p:custDataLst>
              <p:tags r:id="rId141"/>
            </p:custDataLst>
          </p:nvPr>
        </p:nvSpPr>
        <p:spPr bwMode="auto">
          <a:xfrm>
            <a:off x="3492500" y="4657725"/>
            <a:ext cx="46039" cy="169864"/>
          </a:xfrm>
          <a:custGeom>
            <a:avLst/>
            <a:gdLst/>
            <a:ahLst/>
            <a:cxnLst/>
            <a:rect l="0" t="0" r="0" b="0"/>
            <a:pathLst>
              <a:path w="46039" h="169864">
                <a:moveTo>
                  <a:pt x="46038" y="0"/>
                </a:moveTo>
                <a:lnTo>
                  <a:pt x="0" y="169863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360" name="Полілінія 12359"/>
          <p:cNvSpPr/>
          <p:nvPr>
            <p:custDataLst>
              <p:tags r:id="rId142"/>
            </p:custDataLst>
          </p:nvPr>
        </p:nvSpPr>
        <p:spPr bwMode="auto">
          <a:xfrm>
            <a:off x="3549650" y="4657725"/>
            <a:ext cx="46039" cy="169864"/>
          </a:xfrm>
          <a:custGeom>
            <a:avLst/>
            <a:gdLst/>
            <a:ahLst/>
            <a:cxnLst/>
            <a:rect l="0" t="0" r="0" b="0"/>
            <a:pathLst>
              <a:path w="46039" h="169864">
                <a:moveTo>
                  <a:pt x="46038" y="0"/>
                </a:moveTo>
                <a:lnTo>
                  <a:pt x="0" y="169863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363" name="Полілінія 12362"/>
          <p:cNvSpPr/>
          <p:nvPr>
            <p:custDataLst>
              <p:tags r:id="rId143"/>
            </p:custDataLst>
          </p:nvPr>
        </p:nvSpPr>
        <p:spPr bwMode="auto">
          <a:xfrm>
            <a:off x="3549650" y="4805363"/>
            <a:ext cx="46039" cy="168276"/>
          </a:xfrm>
          <a:custGeom>
            <a:avLst/>
            <a:gdLst/>
            <a:ahLst/>
            <a:cxnLst/>
            <a:rect l="0" t="0" r="0" b="0"/>
            <a:pathLst>
              <a:path w="46039" h="168276">
                <a:moveTo>
                  <a:pt x="46038" y="0"/>
                </a:moveTo>
                <a:lnTo>
                  <a:pt x="0" y="168275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653" name="Полілінія 11652"/>
          <p:cNvSpPr/>
          <p:nvPr>
            <p:custDataLst>
              <p:tags r:id="rId144"/>
            </p:custDataLst>
          </p:nvPr>
        </p:nvSpPr>
        <p:spPr bwMode="auto">
          <a:xfrm>
            <a:off x="3338513" y="5246688"/>
            <a:ext cx="46038" cy="169863"/>
          </a:xfrm>
          <a:custGeom>
            <a:avLst/>
            <a:gdLst/>
            <a:ahLst/>
            <a:cxnLst/>
            <a:rect l="0" t="0" r="0" b="0"/>
            <a:pathLst>
              <a:path w="46038" h="169863">
                <a:moveTo>
                  <a:pt x="46037" y="0"/>
                </a:moveTo>
                <a:lnTo>
                  <a:pt x="0" y="169862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366" name="Полілінія 12365"/>
          <p:cNvSpPr/>
          <p:nvPr>
            <p:custDataLst>
              <p:tags r:id="rId145"/>
            </p:custDataLst>
          </p:nvPr>
        </p:nvSpPr>
        <p:spPr bwMode="auto">
          <a:xfrm>
            <a:off x="3549650" y="4951413"/>
            <a:ext cx="46039" cy="169863"/>
          </a:xfrm>
          <a:custGeom>
            <a:avLst/>
            <a:gdLst/>
            <a:ahLst/>
            <a:cxnLst/>
            <a:rect l="0" t="0" r="0" b="0"/>
            <a:pathLst>
              <a:path w="46039" h="169863">
                <a:moveTo>
                  <a:pt x="46038" y="0"/>
                </a:moveTo>
                <a:lnTo>
                  <a:pt x="0" y="169862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368" name="Полілінія 12367"/>
          <p:cNvSpPr/>
          <p:nvPr>
            <p:custDataLst>
              <p:tags r:id="rId146"/>
            </p:custDataLst>
          </p:nvPr>
        </p:nvSpPr>
        <p:spPr bwMode="auto">
          <a:xfrm>
            <a:off x="3492500" y="5099050"/>
            <a:ext cx="46039" cy="169864"/>
          </a:xfrm>
          <a:custGeom>
            <a:avLst/>
            <a:gdLst/>
            <a:ahLst/>
            <a:cxnLst/>
            <a:rect l="0" t="0" r="0" b="0"/>
            <a:pathLst>
              <a:path w="46039" h="169864">
                <a:moveTo>
                  <a:pt x="46038" y="0"/>
                </a:moveTo>
                <a:lnTo>
                  <a:pt x="0" y="169863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369" name="Полілінія 12368"/>
          <p:cNvSpPr/>
          <p:nvPr>
            <p:custDataLst>
              <p:tags r:id="rId147"/>
            </p:custDataLst>
          </p:nvPr>
        </p:nvSpPr>
        <p:spPr bwMode="auto">
          <a:xfrm>
            <a:off x="3549650" y="5099050"/>
            <a:ext cx="46039" cy="169864"/>
          </a:xfrm>
          <a:custGeom>
            <a:avLst/>
            <a:gdLst/>
            <a:ahLst/>
            <a:cxnLst/>
            <a:rect l="0" t="0" r="0" b="0"/>
            <a:pathLst>
              <a:path w="46039" h="169864">
                <a:moveTo>
                  <a:pt x="46038" y="0"/>
                </a:moveTo>
                <a:lnTo>
                  <a:pt x="0" y="169863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372" name="Полілінія 12371"/>
          <p:cNvSpPr/>
          <p:nvPr>
            <p:custDataLst>
              <p:tags r:id="rId148"/>
            </p:custDataLst>
          </p:nvPr>
        </p:nvSpPr>
        <p:spPr bwMode="auto">
          <a:xfrm>
            <a:off x="3549650" y="5246688"/>
            <a:ext cx="46039" cy="169863"/>
          </a:xfrm>
          <a:custGeom>
            <a:avLst/>
            <a:gdLst/>
            <a:ahLst/>
            <a:cxnLst/>
            <a:rect l="0" t="0" r="0" b="0"/>
            <a:pathLst>
              <a:path w="46039" h="169863">
                <a:moveTo>
                  <a:pt x="46038" y="0"/>
                </a:moveTo>
                <a:lnTo>
                  <a:pt x="0" y="169862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375" name="Полілінія 12374"/>
          <p:cNvSpPr/>
          <p:nvPr>
            <p:custDataLst>
              <p:tags r:id="rId149"/>
            </p:custDataLst>
          </p:nvPr>
        </p:nvSpPr>
        <p:spPr bwMode="auto">
          <a:xfrm>
            <a:off x="3549650" y="5394325"/>
            <a:ext cx="46039" cy="168276"/>
          </a:xfrm>
          <a:custGeom>
            <a:avLst/>
            <a:gdLst/>
            <a:ahLst/>
            <a:cxnLst/>
            <a:rect l="0" t="0" r="0" b="0"/>
            <a:pathLst>
              <a:path w="46039" h="168276">
                <a:moveTo>
                  <a:pt x="46038" y="0"/>
                </a:moveTo>
                <a:lnTo>
                  <a:pt x="0" y="168275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377" name="Полілінія 12376"/>
          <p:cNvSpPr/>
          <p:nvPr>
            <p:custDataLst>
              <p:tags r:id="rId150"/>
            </p:custDataLst>
          </p:nvPr>
        </p:nvSpPr>
        <p:spPr bwMode="auto">
          <a:xfrm>
            <a:off x="3492500" y="5540375"/>
            <a:ext cx="46039" cy="169864"/>
          </a:xfrm>
          <a:custGeom>
            <a:avLst/>
            <a:gdLst/>
            <a:ahLst/>
            <a:cxnLst/>
            <a:rect l="0" t="0" r="0" b="0"/>
            <a:pathLst>
              <a:path w="46039" h="169864">
                <a:moveTo>
                  <a:pt x="46038" y="0"/>
                </a:moveTo>
                <a:lnTo>
                  <a:pt x="0" y="169863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378" name="Полілінія 12377"/>
          <p:cNvSpPr/>
          <p:nvPr>
            <p:custDataLst>
              <p:tags r:id="rId151"/>
            </p:custDataLst>
          </p:nvPr>
        </p:nvSpPr>
        <p:spPr bwMode="auto">
          <a:xfrm>
            <a:off x="3549650" y="5540375"/>
            <a:ext cx="46039" cy="169864"/>
          </a:xfrm>
          <a:custGeom>
            <a:avLst/>
            <a:gdLst/>
            <a:ahLst/>
            <a:cxnLst/>
            <a:rect l="0" t="0" r="0" b="0"/>
            <a:pathLst>
              <a:path w="46039" h="169864">
                <a:moveTo>
                  <a:pt x="46038" y="0"/>
                </a:moveTo>
                <a:lnTo>
                  <a:pt x="0" y="169863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381" name="Полілінія 12380"/>
          <p:cNvSpPr/>
          <p:nvPr>
            <p:custDataLst>
              <p:tags r:id="rId152"/>
            </p:custDataLst>
          </p:nvPr>
        </p:nvSpPr>
        <p:spPr bwMode="auto">
          <a:xfrm>
            <a:off x="3549650" y="5688013"/>
            <a:ext cx="46039" cy="169863"/>
          </a:xfrm>
          <a:custGeom>
            <a:avLst/>
            <a:gdLst/>
            <a:ahLst/>
            <a:cxnLst/>
            <a:rect l="0" t="0" r="0" b="0"/>
            <a:pathLst>
              <a:path w="46039" h="169863">
                <a:moveTo>
                  <a:pt x="46038" y="0"/>
                </a:moveTo>
                <a:lnTo>
                  <a:pt x="0" y="169862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384" name="Полілінія 12383"/>
          <p:cNvSpPr/>
          <p:nvPr>
            <p:custDataLst>
              <p:tags r:id="rId153"/>
            </p:custDataLst>
          </p:nvPr>
        </p:nvSpPr>
        <p:spPr bwMode="auto">
          <a:xfrm>
            <a:off x="3549650" y="5835650"/>
            <a:ext cx="46039" cy="169864"/>
          </a:xfrm>
          <a:custGeom>
            <a:avLst/>
            <a:gdLst/>
            <a:ahLst/>
            <a:cxnLst/>
            <a:rect l="0" t="0" r="0" b="0"/>
            <a:pathLst>
              <a:path w="46039" h="169864">
                <a:moveTo>
                  <a:pt x="46038" y="0"/>
                </a:moveTo>
                <a:lnTo>
                  <a:pt x="0" y="169863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389" name="Полілінія 12388"/>
          <p:cNvSpPr/>
          <p:nvPr>
            <p:custDataLst>
              <p:tags r:id="rId154"/>
            </p:custDataLst>
          </p:nvPr>
        </p:nvSpPr>
        <p:spPr bwMode="auto">
          <a:xfrm>
            <a:off x="3492500" y="6129338"/>
            <a:ext cx="46039" cy="169863"/>
          </a:xfrm>
          <a:custGeom>
            <a:avLst/>
            <a:gdLst/>
            <a:ahLst/>
            <a:cxnLst/>
            <a:rect l="0" t="0" r="0" b="0"/>
            <a:pathLst>
              <a:path w="46039" h="169863">
                <a:moveTo>
                  <a:pt x="46038" y="0"/>
                </a:moveTo>
                <a:lnTo>
                  <a:pt x="0" y="169862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393" name="Полілінія 12392"/>
          <p:cNvSpPr/>
          <p:nvPr>
            <p:custDataLst>
              <p:tags r:id="rId155"/>
            </p:custDataLst>
          </p:nvPr>
        </p:nvSpPr>
        <p:spPr bwMode="auto">
          <a:xfrm>
            <a:off x="3549650" y="6276975"/>
            <a:ext cx="46039" cy="169864"/>
          </a:xfrm>
          <a:custGeom>
            <a:avLst/>
            <a:gdLst/>
            <a:ahLst/>
            <a:cxnLst/>
            <a:rect l="0" t="0" r="0" b="0"/>
            <a:pathLst>
              <a:path w="46039" h="169864">
                <a:moveTo>
                  <a:pt x="46038" y="0"/>
                </a:moveTo>
                <a:lnTo>
                  <a:pt x="0" y="169863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573" name="Пряма сполучна лінія 11572"/>
          <p:cNvCxnSpPr/>
          <p:nvPr>
            <p:custDataLst>
              <p:tags r:id="rId156"/>
            </p:custDataLst>
          </p:nvPr>
        </p:nvCxnSpPr>
        <p:spPr bwMode="gray">
          <a:xfrm>
            <a:off x="2278063" y="4354513"/>
            <a:ext cx="0" cy="2081213"/>
          </a:xfrm>
          <a:prstGeom prst="line">
            <a:avLst/>
          </a:prstGeom>
          <a:ln w="19050">
            <a:solidFill>
              <a:srgbClr val="C30C3E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71" name="Пряма сполучна лінія 11570"/>
          <p:cNvCxnSpPr/>
          <p:nvPr>
            <p:custDataLst>
              <p:tags r:id="rId157"/>
            </p:custDataLst>
          </p:nvPr>
        </p:nvCxnSpPr>
        <p:spPr bwMode="gray">
          <a:xfrm>
            <a:off x="2278063" y="2754313"/>
            <a:ext cx="0" cy="904875"/>
          </a:xfrm>
          <a:prstGeom prst="line">
            <a:avLst/>
          </a:prstGeom>
          <a:ln w="19050">
            <a:solidFill>
              <a:srgbClr val="C30C3E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01" name="Пряма сполучна лінія 11600"/>
          <p:cNvCxnSpPr/>
          <p:nvPr>
            <p:custDataLst>
              <p:tags r:id="rId158"/>
            </p:custDataLst>
          </p:nvPr>
        </p:nvCxnSpPr>
        <p:spPr bwMode="gray">
          <a:xfrm>
            <a:off x="2278063" y="3765550"/>
            <a:ext cx="0" cy="39688"/>
          </a:xfrm>
          <a:prstGeom prst="line">
            <a:avLst/>
          </a:prstGeom>
          <a:ln w="19050">
            <a:solidFill>
              <a:srgbClr val="C30C3E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70" name="Стрілка вправо 11569"/>
          <p:cNvSpPr/>
          <p:nvPr>
            <p:custDataLst>
              <p:tags r:id="rId159"/>
            </p:custDataLst>
          </p:nvPr>
        </p:nvSpPr>
        <p:spPr bwMode="auto">
          <a:xfrm rot="16200000">
            <a:off x="2214563" y="6473825"/>
            <a:ext cx="128588" cy="152400"/>
          </a:xfrm>
          <a:prstGeom prst="rightArrow">
            <a:avLst>
              <a:gd name="adj1" fmla="val 100000"/>
              <a:gd name="adj2" fmla="val 84545"/>
            </a:avLst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uk-UA"/>
          </a:p>
        </p:txBody>
      </p:sp>
      <p:cxnSp>
        <p:nvCxnSpPr>
          <p:cNvPr id="12404" name="Пряма сполучна лінія 12403"/>
          <p:cNvCxnSpPr/>
          <p:nvPr>
            <p:custDataLst>
              <p:tags r:id="rId160"/>
            </p:custDataLst>
          </p:nvPr>
        </p:nvCxnSpPr>
        <p:spPr bwMode="gray">
          <a:xfrm>
            <a:off x="2278063" y="4059238"/>
            <a:ext cx="0" cy="41275"/>
          </a:xfrm>
          <a:prstGeom prst="line">
            <a:avLst/>
          </a:prstGeom>
          <a:ln w="19050">
            <a:solidFill>
              <a:srgbClr val="C30C3E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03" name="Пряма сполучна лінія 12402"/>
          <p:cNvCxnSpPr/>
          <p:nvPr>
            <p:custDataLst>
              <p:tags r:id="rId161"/>
            </p:custDataLst>
          </p:nvPr>
        </p:nvCxnSpPr>
        <p:spPr bwMode="gray">
          <a:xfrm>
            <a:off x="2278063" y="3911600"/>
            <a:ext cx="0" cy="41275"/>
          </a:xfrm>
          <a:prstGeom prst="line">
            <a:avLst/>
          </a:prstGeom>
          <a:ln w="19050">
            <a:solidFill>
              <a:srgbClr val="C30C3E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05" name="Пряма сполучна лінія 12404"/>
          <p:cNvCxnSpPr/>
          <p:nvPr>
            <p:custDataLst>
              <p:tags r:id="rId162"/>
            </p:custDataLst>
          </p:nvPr>
        </p:nvCxnSpPr>
        <p:spPr bwMode="gray">
          <a:xfrm>
            <a:off x="2278063" y="4206875"/>
            <a:ext cx="0" cy="41275"/>
          </a:xfrm>
          <a:prstGeom prst="line">
            <a:avLst/>
          </a:prstGeom>
          <a:ln w="19050">
            <a:solidFill>
              <a:srgbClr val="C30C3E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8" name="Прямокутник 11277"/>
          <p:cNvSpPr/>
          <p:nvPr>
            <p:custDataLst>
              <p:tags r:id="rId163"/>
            </p:custDataLst>
          </p:nvPr>
        </p:nvSpPr>
        <p:spPr bwMode="gray">
          <a:xfrm>
            <a:off x="1889125" y="4541838"/>
            <a:ext cx="180975" cy="1063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700" tIns="0" rIns="12700" bIns="0" rtlCol="0" anchor="ctr">
            <a:noAutofit/>
          </a:bodyPr>
          <a:lstStyle/>
          <a:p>
            <a:pPr algn="r"/>
            <a:fld id="{9CCD9E98-A718-4807-B47A-768989A87C3B}" type="datetime'''6''''''9'''''''''',''''''''6'''''''''''''''''''''''''">
              <a:rPr lang="en-US" altLang="en-US" sz="700" smtClean="0">
                <a:solidFill>
                  <a:schemeClr val="tx1"/>
                </a:solidFill>
                <a:latin typeface="Calibri"/>
                <a:sym typeface="Calibri"/>
              </a:rPr>
              <a:pPr algn="r"/>
              <a:t>69,6</a:t>
            </a:fld>
            <a:endParaRPr lang="uk-UA" sz="70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1272" name="Прямокутник 11271"/>
          <p:cNvSpPr/>
          <p:nvPr>
            <p:custDataLst>
              <p:tags r:id="rId164"/>
            </p:custDataLst>
          </p:nvPr>
        </p:nvSpPr>
        <p:spPr bwMode="gray">
          <a:xfrm>
            <a:off x="2255838" y="3659188"/>
            <a:ext cx="180975" cy="1063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700" tIns="0" rIns="12700" bIns="0" rtlCol="0" anchor="ctr">
            <a:noAutofit/>
          </a:bodyPr>
          <a:lstStyle/>
          <a:p>
            <a:pPr algn="r"/>
            <a:fld id="{B41341DA-632B-49C3-BF8C-69E4EBDBBC7C}" type="datetime'''6''''''''''3,''''''4'''''''''''''''''''''''''''''''">
              <a:rPr lang="en-US" altLang="en-US" sz="700" smtClean="0">
                <a:solidFill>
                  <a:schemeClr val="tx1"/>
                </a:solidFill>
                <a:latin typeface="Calibri"/>
                <a:sym typeface="Calibri"/>
              </a:rPr>
              <a:pPr algn="r"/>
              <a:t>63,4</a:t>
            </a:fld>
            <a:endParaRPr lang="uk-UA" sz="70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1596" name="Прямокутник 11595"/>
          <p:cNvSpPr/>
          <p:nvPr>
            <p:custDataLst>
              <p:tags r:id="rId165"/>
            </p:custDataLst>
          </p:nvPr>
        </p:nvSpPr>
        <p:spPr bwMode="gray">
          <a:xfrm>
            <a:off x="4763" y="6308725"/>
            <a:ext cx="247650" cy="10636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700" tIns="0" rIns="12700" bIns="0" anchor="ctr">
            <a:noAutofit/>
          </a:bodyPr>
          <a:lstStyle/>
          <a:p>
            <a:pPr algn="r">
              <a:defRPr/>
            </a:pPr>
            <a:fld id="{DED22A29-5690-4037-848F-4959D8B1365D}" type="datetime'''10''''''''0'''''''''',''0'''''''''">
              <a:rPr lang="en-US" altLang="en-US" sz="700" smtClean="0">
                <a:solidFill>
                  <a:schemeClr val="tx1"/>
                </a:solidFill>
              </a:rPr>
              <a:pPr algn="r">
                <a:defRPr/>
              </a:pPr>
              <a:t>100,0</a:t>
            </a:fld>
            <a:endParaRPr lang="uk-UA" sz="7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1494" name="Прямокутник 11493"/>
          <p:cNvSpPr/>
          <p:nvPr>
            <p:custDataLst>
              <p:tags r:id="rId166"/>
            </p:custDataLst>
          </p:nvPr>
        </p:nvSpPr>
        <p:spPr bwMode="auto">
          <a:xfrm>
            <a:off x="2105025" y="6665912"/>
            <a:ext cx="344488" cy="42545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>
            <a:noAutofit/>
          </a:bodyPr>
          <a:lstStyle/>
          <a:p>
            <a:pPr algn="ctr">
              <a:defRPr/>
            </a:pPr>
            <a:fld id="{4B08ABBD-0ECE-400A-B5AF-AD7B022EE2C4}" type="datetime'''''''''''66'''''''''''''',''''''''''''''''''''5'''''''''">
              <a:rPr lang="uk-UA" altLang="en-US" sz="1400" b="1" smtClean="0">
                <a:solidFill>
                  <a:srgbClr val="C00000"/>
                </a:solidFill>
                <a:ea typeface="ＭＳ Ｐゴシック"/>
              </a:rPr>
              <a:pPr algn="ctr">
                <a:defRPr/>
              </a:pPr>
              <a:t>66,5</a:t>
            </a:fld>
            <a:r>
              <a:rPr lang="uk-UA" sz="1400" b="1" dirty="0" smtClean="0">
                <a:solidFill>
                  <a:srgbClr val="C00000"/>
                </a:solidFill>
                <a:ea typeface="ＭＳ Ｐゴシック"/>
                <a:sym typeface="Arial"/>
              </a:rPr>
              <a:t/>
            </a:r>
            <a:br>
              <a:rPr lang="uk-UA" sz="1400" b="1" dirty="0" smtClean="0">
                <a:solidFill>
                  <a:srgbClr val="C00000"/>
                </a:solidFill>
                <a:ea typeface="ＭＳ Ｐゴシック"/>
                <a:sym typeface="Arial"/>
              </a:rPr>
            </a:br>
            <a:endParaRPr lang="uk-UA" sz="1400" b="1" dirty="0">
              <a:solidFill>
                <a:srgbClr val="C00000"/>
              </a:solidFill>
              <a:ea typeface="ＭＳ Ｐゴシック"/>
              <a:sym typeface="Arial"/>
            </a:endParaRPr>
          </a:p>
        </p:txBody>
      </p:sp>
      <p:sp>
        <p:nvSpPr>
          <p:cNvPr id="11280" name="Прямокутник 11279"/>
          <p:cNvSpPr/>
          <p:nvPr>
            <p:custDataLst>
              <p:tags r:id="rId167"/>
            </p:custDataLst>
          </p:nvPr>
        </p:nvSpPr>
        <p:spPr bwMode="gray">
          <a:xfrm>
            <a:off x="1795463" y="4837113"/>
            <a:ext cx="180975" cy="1063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700" tIns="0" rIns="12700" bIns="0" rtlCol="0" anchor="ctr">
            <a:noAutofit/>
          </a:bodyPr>
          <a:lstStyle/>
          <a:p>
            <a:pPr algn="r"/>
            <a:fld id="{96636AA4-C51E-4FBC-9AF5-63217B1339DE}" type="datetime'''''''''''7''''1'''''''''''''''',''''''''''1'">
              <a:rPr lang="en-US" altLang="en-US" sz="700" smtClean="0">
                <a:solidFill>
                  <a:schemeClr val="tx1"/>
                </a:solidFill>
                <a:latin typeface="Calibri"/>
                <a:sym typeface="Calibri"/>
              </a:rPr>
              <a:pPr algn="r"/>
              <a:t>71,1</a:t>
            </a:fld>
            <a:endParaRPr lang="uk-UA" sz="70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1270" name="Прямокутник 11269"/>
          <p:cNvSpPr/>
          <p:nvPr>
            <p:custDataLst>
              <p:tags r:id="rId168"/>
            </p:custDataLst>
          </p:nvPr>
        </p:nvSpPr>
        <p:spPr bwMode="gray">
          <a:xfrm>
            <a:off x="2395538" y="3511550"/>
            <a:ext cx="180975" cy="1063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700" tIns="0" rIns="12700" bIns="0" rtlCol="0" anchor="ctr">
            <a:noAutofit/>
          </a:bodyPr>
          <a:lstStyle/>
          <a:p>
            <a:pPr algn="r"/>
            <a:fld id="{9B9A9C13-F028-4B2C-BAD0-E69D8E8F0266}" type="datetime'''6''''''''''''''''''1'''''''''',1'''''''''''''''''">
              <a:rPr lang="en-US" altLang="en-US" sz="700" smtClean="0">
                <a:solidFill>
                  <a:schemeClr val="tx1"/>
                </a:solidFill>
                <a:latin typeface="Calibri"/>
                <a:sym typeface="Calibri"/>
              </a:rPr>
              <a:pPr algn="r"/>
              <a:t>61,1</a:t>
            </a:fld>
            <a:endParaRPr lang="uk-UA" sz="70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1275" name="Прямокутник 11274"/>
          <p:cNvSpPr/>
          <p:nvPr>
            <p:custDataLst>
              <p:tags r:id="rId169"/>
            </p:custDataLst>
          </p:nvPr>
        </p:nvSpPr>
        <p:spPr bwMode="gray">
          <a:xfrm>
            <a:off x="2103438" y="4100513"/>
            <a:ext cx="180975" cy="1063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700" tIns="0" rIns="12700" bIns="0" rtlCol="0" anchor="ctr">
            <a:noAutofit/>
          </a:bodyPr>
          <a:lstStyle/>
          <a:p>
            <a:pPr algn="r"/>
            <a:fld id="{3E90A3D3-99C7-481E-A723-B91E49E9E6F4}" type="datetime'6''''''''''''''''''''''6,''''''''''''''''''0'''''''''''''''''">
              <a:rPr lang="en-US" altLang="en-US" sz="700" smtClean="0">
                <a:solidFill>
                  <a:schemeClr val="tx1"/>
                </a:solidFill>
                <a:latin typeface="Calibri"/>
                <a:sym typeface="Calibri"/>
              </a:rPr>
              <a:pPr algn="r"/>
              <a:t>66,0</a:t>
            </a:fld>
            <a:endParaRPr lang="uk-UA" sz="70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1277" name="Прямокутник 11276"/>
          <p:cNvSpPr/>
          <p:nvPr>
            <p:custDataLst>
              <p:tags r:id="rId170"/>
            </p:custDataLst>
          </p:nvPr>
        </p:nvSpPr>
        <p:spPr bwMode="gray">
          <a:xfrm>
            <a:off x="1928813" y="4394200"/>
            <a:ext cx="180975" cy="1063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700" tIns="0" rIns="12700" bIns="0" rtlCol="0" anchor="ctr">
            <a:noAutofit/>
          </a:bodyPr>
          <a:lstStyle/>
          <a:p>
            <a:pPr algn="r"/>
            <a:fld id="{BC391F2C-C90F-4F06-8C23-35B35BA86029}" type="datetime'''''''''''''''''''''''68'''''''''''',''''''''''''9'''">
              <a:rPr lang="en-US" altLang="en-US" sz="700" smtClean="0">
                <a:solidFill>
                  <a:schemeClr val="tx1"/>
                </a:solidFill>
                <a:latin typeface="Calibri"/>
                <a:sym typeface="Calibri"/>
              </a:rPr>
              <a:pPr algn="r"/>
              <a:t>68,9</a:t>
            </a:fld>
            <a:endParaRPr lang="uk-UA" sz="70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1267" name="Прямокутник 11266"/>
          <p:cNvSpPr/>
          <p:nvPr>
            <p:custDataLst>
              <p:tags r:id="rId171"/>
            </p:custDataLst>
          </p:nvPr>
        </p:nvSpPr>
        <p:spPr bwMode="gray">
          <a:xfrm>
            <a:off x="2803525" y="3216275"/>
            <a:ext cx="180975" cy="1063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700" tIns="0" rIns="12700" bIns="0" rtlCol="0" anchor="ctr">
            <a:noAutofit/>
          </a:bodyPr>
          <a:lstStyle/>
          <a:p>
            <a:pPr algn="r"/>
            <a:fld id="{7046896C-A528-44DC-8386-FEE2C110DBA5}" type="datetime'''''''''''''''54'',''''''''''3'''''''''''''''''''''">
              <a:rPr lang="en-US" altLang="en-US" sz="700" smtClean="0">
                <a:solidFill>
                  <a:schemeClr val="tx1"/>
                </a:solidFill>
                <a:latin typeface="Calibri"/>
                <a:sym typeface="Calibri"/>
              </a:rPr>
              <a:pPr algn="r"/>
              <a:t>54,3</a:t>
            </a:fld>
            <a:endParaRPr lang="uk-UA" sz="70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1281" name="Прямокутник 11280"/>
          <p:cNvSpPr/>
          <p:nvPr>
            <p:custDataLst>
              <p:tags r:id="rId172"/>
            </p:custDataLst>
          </p:nvPr>
        </p:nvSpPr>
        <p:spPr bwMode="gray">
          <a:xfrm>
            <a:off x="1681163" y="4983163"/>
            <a:ext cx="180975" cy="1063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700" tIns="0" rIns="12700" bIns="0" rtlCol="0" anchor="ctr">
            <a:noAutofit/>
          </a:bodyPr>
          <a:lstStyle/>
          <a:p>
            <a:pPr algn="r"/>
            <a:fld id="{C6F09053-3638-48F4-88CF-39B51B17DAE0}" type="datetime'7''''''''''3,''''''''0'''''''''''''">
              <a:rPr lang="en-US" altLang="en-US" sz="700" smtClean="0">
                <a:solidFill>
                  <a:schemeClr val="tx1"/>
                </a:solidFill>
                <a:latin typeface="Calibri"/>
                <a:sym typeface="Calibri"/>
              </a:rPr>
              <a:pPr algn="r"/>
              <a:t>73,0</a:t>
            </a:fld>
            <a:endParaRPr lang="uk-UA" sz="70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1283" name="Прямокутник 11282"/>
          <p:cNvSpPr/>
          <p:nvPr>
            <p:custDataLst>
              <p:tags r:id="rId173"/>
            </p:custDataLst>
          </p:nvPr>
        </p:nvSpPr>
        <p:spPr bwMode="gray">
          <a:xfrm>
            <a:off x="1479550" y="5278438"/>
            <a:ext cx="180975" cy="1063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700" tIns="0" rIns="12700" bIns="0" rtlCol="0" anchor="ctr">
            <a:noAutofit/>
          </a:bodyPr>
          <a:lstStyle/>
          <a:p>
            <a:pPr algn="r"/>
            <a:fld id="{A5C66137-A35F-4D1B-8E6C-279319AB4A6D}" type="datetime'''''''''''''''''''''''''''''7''''6'',''''4'''''''">
              <a:rPr lang="en-US" altLang="en-US" sz="700" smtClean="0">
                <a:solidFill>
                  <a:schemeClr val="tx1"/>
                </a:solidFill>
                <a:latin typeface="Calibri"/>
                <a:sym typeface="Calibri"/>
              </a:rPr>
              <a:pPr algn="r"/>
              <a:t>76,4</a:t>
            </a:fld>
            <a:endParaRPr lang="uk-UA" sz="70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1276" name="Прямокутник 11275"/>
          <p:cNvSpPr/>
          <p:nvPr>
            <p:custDataLst>
              <p:tags r:id="rId174"/>
            </p:custDataLst>
          </p:nvPr>
        </p:nvSpPr>
        <p:spPr bwMode="gray">
          <a:xfrm>
            <a:off x="2100263" y="4248150"/>
            <a:ext cx="180975" cy="1063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700" tIns="0" rIns="12700" bIns="0" rtlCol="0" anchor="ctr">
            <a:noAutofit/>
          </a:bodyPr>
          <a:lstStyle/>
          <a:p>
            <a:pPr algn="r"/>
            <a:fld id="{504CE0D7-DC41-4CE9-943B-23A8020B931E}" type="datetime'''''66'''''''''''''',''0'''''''''''''''''''''''''''''''''''''">
              <a:rPr lang="en-US" altLang="en-US" sz="700" smtClean="0">
                <a:solidFill>
                  <a:schemeClr val="tx1"/>
                </a:solidFill>
                <a:latin typeface="Calibri"/>
                <a:sym typeface="Calibri"/>
              </a:rPr>
              <a:pPr algn="r"/>
              <a:t>66,0</a:t>
            </a:fld>
            <a:endParaRPr lang="uk-UA" sz="70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1265" name="Прямокутник 11264"/>
          <p:cNvSpPr/>
          <p:nvPr>
            <p:custDataLst>
              <p:tags r:id="rId175"/>
            </p:custDataLst>
          </p:nvPr>
        </p:nvSpPr>
        <p:spPr bwMode="gray">
          <a:xfrm>
            <a:off x="2908300" y="3070225"/>
            <a:ext cx="180975" cy="1063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700" tIns="0" rIns="12700" bIns="0" rtlCol="0" anchor="ctr">
            <a:noAutofit/>
          </a:bodyPr>
          <a:lstStyle/>
          <a:p>
            <a:pPr algn="r"/>
            <a:fld id="{4286B1F6-B95B-44BA-861F-82B6D0A4A2FA}" type="datetime'5''''''2'''',''''''5'''''''''''''">
              <a:rPr lang="en-US" altLang="en-US" sz="700" smtClean="0">
                <a:solidFill>
                  <a:schemeClr val="tx1"/>
                </a:solidFill>
                <a:latin typeface="Calibri"/>
                <a:sym typeface="Calibri"/>
              </a:rPr>
              <a:pPr algn="r"/>
              <a:t>52,5</a:t>
            </a:fld>
            <a:endParaRPr lang="uk-UA" sz="70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1274" name="Прямокутник 11273"/>
          <p:cNvSpPr/>
          <p:nvPr>
            <p:custDataLst>
              <p:tags r:id="rId176"/>
            </p:custDataLst>
          </p:nvPr>
        </p:nvSpPr>
        <p:spPr bwMode="gray">
          <a:xfrm>
            <a:off x="2212975" y="3952875"/>
            <a:ext cx="180975" cy="1063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700" tIns="0" rIns="12700" bIns="0" rtlCol="0" anchor="ctr">
            <a:noAutofit/>
          </a:bodyPr>
          <a:lstStyle/>
          <a:p>
            <a:pPr algn="r"/>
            <a:fld id="{790B6B0C-F0AA-40DE-B725-CF7836CC4AE6}" type="datetime'''''''''6''4'''',''''''1'''''''''''''''''''''''">
              <a:rPr lang="en-US" altLang="en-US" sz="700" smtClean="0">
                <a:solidFill>
                  <a:schemeClr val="tx1"/>
                </a:solidFill>
                <a:latin typeface="Calibri"/>
                <a:sym typeface="Calibri"/>
              </a:rPr>
              <a:pPr algn="r"/>
              <a:t>64,1</a:t>
            </a:fld>
            <a:endParaRPr lang="uk-UA" sz="70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1269" name="Прямокутник 11268"/>
          <p:cNvSpPr/>
          <p:nvPr>
            <p:custDataLst>
              <p:tags r:id="rId177"/>
            </p:custDataLst>
          </p:nvPr>
        </p:nvSpPr>
        <p:spPr bwMode="gray">
          <a:xfrm>
            <a:off x="2506663" y="3363913"/>
            <a:ext cx="180975" cy="1063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700" tIns="0" rIns="12700" bIns="0" rtlCol="0" anchor="ctr">
            <a:noAutofit/>
          </a:bodyPr>
          <a:lstStyle/>
          <a:p>
            <a:pPr algn="r"/>
            <a:fld id="{59C4DFFD-9C56-4DE3-8AED-291E8EA4629D}" type="datetime'''5''''''''''''''''''''''''''''''''''''''9'',''''''2'''''">
              <a:rPr lang="en-US" altLang="en-US" sz="700" smtClean="0">
                <a:solidFill>
                  <a:schemeClr val="tx1"/>
                </a:solidFill>
                <a:latin typeface="Calibri"/>
                <a:sym typeface="Calibri"/>
              </a:rPr>
              <a:pPr algn="r"/>
              <a:t>59,2</a:t>
            </a:fld>
            <a:endParaRPr lang="uk-UA" sz="70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1284" name="Прямокутник 11283"/>
          <p:cNvSpPr/>
          <p:nvPr>
            <p:custDataLst>
              <p:tags r:id="rId178"/>
            </p:custDataLst>
          </p:nvPr>
        </p:nvSpPr>
        <p:spPr bwMode="gray">
          <a:xfrm>
            <a:off x="1352550" y="5426075"/>
            <a:ext cx="180975" cy="1063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700" tIns="0" rIns="12700" bIns="0" rtlCol="0" anchor="ctr">
            <a:noAutofit/>
          </a:bodyPr>
          <a:lstStyle/>
          <a:p>
            <a:pPr algn="r"/>
            <a:fld id="{D9D4AA5C-0172-4B00-8C72-8B30FCFAFF47}" type="datetime'''78'''',''''''6'''''''''''''''''''''''''''''''">
              <a:rPr lang="en-US" altLang="en-US" sz="700" smtClean="0">
                <a:solidFill>
                  <a:schemeClr val="tx1"/>
                </a:solidFill>
                <a:latin typeface="Calibri"/>
                <a:sym typeface="Calibri"/>
              </a:rPr>
              <a:pPr algn="r"/>
              <a:t>78,6</a:t>
            </a:fld>
            <a:endParaRPr lang="uk-UA" sz="70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1287" name="Прямокутник 11286"/>
          <p:cNvSpPr/>
          <p:nvPr>
            <p:custDataLst>
              <p:tags r:id="rId179"/>
            </p:custDataLst>
          </p:nvPr>
        </p:nvSpPr>
        <p:spPr bwMode="gray">
          <a:xfrm>
            <a:off x="1119188" y="5867400"/>
            <a:ext cx="180975" cy="1063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700" tIns="0" rIns="12700" bIns="0" rtlCol="0" anchor="ctr">
            <a:noAutofit/>
          </a:bodyPr>
          <a:lstStyle/>
          <a:p>
            <a:pPr algn="r"/>
            <a:fld id="{39A8B21C-6B19-4DD3-9595-93862BE8645D}" type="datetime'''''''8''''''''''''''''''''''2,''''''''''''''''''''5'''">
              <a:rPr lang="en-US" altLang="en-US" sz="700" smtClean="0">
                <a:solidFill>
                  <a:schemeClr val="tx1"/>
                </a:solidFill>
                <a:latin typeface="Calibri"/>
                <a:sym typeface="Calibri"/>
              </a:rPr>
              <a:pPr algn="r"/>
              <a:t>82,5</a:t>
            </a:fld>
            <a:endParaRPr lang="uk-UA" sz="70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1279" name="Прямокутник 11278"/>
          <p:cNvSpPr/>
          <p:nvPr>
            <p:custDataLst>
              <p:tags r:id="rId180"/>
            </p:custDataLst>
          </p:nvPr>
        </p:nvSpPr>
        <p:spPr bwMode="gray">
          <a:xfrm>
            <a:off x="1836738" y="4689475"/>
            <a:ext cx="180975" cy="1063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700" tIns="0" rIns="12700" bIns="0" rtlCol="0" anchor="ctr">
            <a:noAutofit/>
          </a:bodyPr>
          <a:lstStyle/>
          <a:p>
            <a:pPr algn="r"/>
            <a:fld id="{6D576030-56BD-4442-959C-183ECA983080}" type="datetime'''''''''''''''7''0'''',''''''4'">
              <a:rPr lang="en-US" altLang="en-US" sz="700" smtClean="0">
                <a:solidFill>
                  <a:schemeClr val="tx1"/>
                </a:solidFill>
                <a:latin typeface="Calibri"/>
                <a:sym typeface="Calibri"/>
              </a:rPr>
              <a:pPr algn="r"/>
              <a:t>70,4</a:t>
            </a:fld>
            <a:endParaRPr lang="uk-UA" sz="70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1286" name="Прямокутник 11285"/>
          <p:cNvSpPr/>
          <p:nvPr>
            <p:custDataLst>
              <p:tags r:id="rId181"/>
            </p:custDataLst>
          </p:nvPr>
        </p:nvSpPr>
        <p:spPr bwMode="gray">
          <a:xfrm>
            <a:off x="1298575" y="5719763"/>
            <a:ext cx="180975" cy="1063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700" tIns="0" rIns="12700" bIns="0" rtlCol="0" anchor="ctr">
            <a:noAutofit/>
          </a:bodyPr>
          <a:lstStyle/>
          <a:p>
            <a:pPr algn="r"/>
            <a:fld id="{4C87036B-B2F1-4E66-B85C-451DB67B2DFC}" type="datetime'''7''''''''9'''''''',''''''4'''''''''''''">
              <a:rPr lang="en-US" altLang="en-US" sz="700" smtClean="0">
                <a:solidFill>
                  <a:schemeClr val="tx1"/>
                </a:solidFill>
                <a:latin typeface="Calibri"/>
                <a:sym typeface="Calibri"/>
              </a:rPr>
              <a:pPr algn="r"/>
              <a:t>79,4</a:t>
            </a:fld>
            <a:endParaRPr lang="uk-UA" sz="70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1288" name="Прямокутник 11287"/>
          <p:cNvSpPr/>
          <p:nvPr>
            <p:custDataLst>
              <p:tags r:id="rId182"/>
            </p:custDataLst>
          </p:nvPr>
        </p:nvSpPr>
        <p:spPr bwMode="gray">
          <a:xfrm>
            <a:off x="974725" y="6015038"/>
            <a:ext cx="180975" cy="1063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700" tIns="0" rIns="12700" bIns="0" rtlCol="0" anchor="ctr">
            <a:noAutofit/>
          </a:bodyPr>
          <a:lstStyle/>
          <a:p>
            <a:pPr algn="r"/>
            <a:fld id="{A50922F5-9513-4361-8701-CB82A20E145E}" type="datetime'''''''''''''8''''''''''''4'''''''''''''''''',''9'''''">
              <a:rPr lang="en-US" altLang="en-US" sz="700" smtClean="0">
                <a:solidFill>
                  <a:schemeClr val="tx1"/>
                </a:solidFill>
                <a:latin typeface="Calibri"/>
                <a:sym typeface="Calibri"/>
              </a:rPr>
              <a:pPr algn="r"/>
              <a:t>84,9</a:t>
            </a:fld>
            <a:endParaRPr lang="uk-UA" sz="70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1595" name="Прямокутник 11594"/>
          <p:cNvSpPr/>
          <p:nvPr>
            <p:custDataLst>
              <p:tags r:id="rId183"/>
            </p:custDataLst>
          </p:nvPr>
        </p:nvSpPr>
        <p:spPr bwMode="gray">
          <a:xfrm>
            <a:off x="774700" y="6161088"/>
            <a:ext cx="198438" cy="10636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700" tIns="0" rIns="12700" bIns="0" anchor="ctr">
            <a:noAutofit/>
          </a:bodyPr>
          <a:lstStyle/>
          <a:p>
            <a:pPr algn="r">
              <a:defRPr/>
            </a:pPr>
            <a:fld id="{A48CE2BC-7194-4AEB-A1A9-01DF67B5F203}" type="datetime'8''''''''''''''''''''''''7'''',''''9'''">
              <a:rPr lang="en-US" altLang="en-US" sz="700" smtClean="0">
                <a:solidFill>
                  <a:schemeClr val="tx1"/>
                </a:solidFill>
              </a:rPr>
              <a:pPr algn="r">
                <a:defRPr/>
              </a:pPr>
              <a:t>87,9</a:t>
            </a:fld>
            <a:endParaRPr lang="uk-UA" sz="700">
              <a:solidFill>
                <a:schemeClr val="tx1"/>
              </a:solidFill>
              <a:sym typeface="Arial"/>
            </a:endParaRPr>
          </a:p>
        </p:txBody>
      </p:sp>
      <p:sp>
        <p:nvSpPr>
          <p:cNvPr id="11264" name="Прямокутник 11263"/>
          <p:cNvSpPr/>
          <p:nvPr>
            <p:custDataLst>
              <p:tags r:id="rId184"/>
            </p:custDataLst>
          </p:nvPr>
        </p:nvSpPr>
        <p:spPr bwMode="gray">
          <a:xfrm>
            <a:off x="3106738" y="2922588"/>
            <a:ext cx="180975" cy="1063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700" tIns="0" rIns="12700" bIns="0" rtlCol="0" anchor="ctr">
            <a:noAutofit/>
          </a:bodyPr>
          <a:lstStyle/>
          <a:p>
            <a:pPr algn="r"/>
            <a:fld id="{9D8BA538-6DD8-40A2-BA50-9F81BFFD2C3D}" type="datetime'''''''''4''''''9'',''''''2'''''''''''''">
              <a:rPr lang="en-US" altLang="en-US" sz="700" smtClean="0">
                <a:solidFill>
                  <a:schemeClr val="tx1"/>
                </a:solidFill>
                <a:latin typeface="Calibri"/>
                <a:sym typeface="Calibri"/>
              </a:rPr>
              <a:pPr algn="r"/>
              <a:t>49,2</a:t>
            </a:fld>
            <a:endParaRPr lang="uk-UA" sz="70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1285" name="Прямокутник 11284"/>
          <p:cNvSpPr/>
          <p:nvPr>
            <p:custDataLst>
              <p:tags r:id="rId185"/>
            </p:custDataLst>
          </p:nvPr>
        </p:nvSpPr>
        <p:spPr bwMode="gray">
          <a:xfrm>
            <a:off x="1336675" y="5572125"/>
            <a:ext cx="180975" cy="1063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700" tIns="0" rIns="12700" bIns="0" rtlCol="0" anchor="ctr">
            <a:noAutofit/>
          </a:bodyPr>
          <a:lstStyle/>
          <a:p>
            <a:pPr algn="r"/>
            <a:fld id="{6E216DC3-0458-4A12-B583-227128CF1782}" type="datetime'''''''''''''''''''''''''''''7''''8'',''''''''''''''''8'''''">
              <a:rPr lang="en-US" altLang="en-US" sz="700" smtClean="0">
                <a:solidFill>
                  <a:schemeClr val="tx1"/>
                </a:solidFill>
                <a:latin typeface="Calibri"/>
                <a:sym typeface="Calibri"/>
              </a:rPr>
              <a:pPr algn="r"/>
              <a:t>78,8</a:t>
            </a:fld>
            <a:endParaRPr lang="uk-UA" sz="70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1935" name="Прямокутник 11934"/>
          <p:cNvSpPr/>
          <p:nvPr>
            <p:custDataLst>
              <p:tags r:id="rId186"/>
            </p:custDataLst>
          </p:nvPr>
        </p:nvSpPr>
        <p:spPr bwMode="gray">
          <a:xfrm>
            <a:off x="3260725" y="2774950"/>
            <a:ext cx="180975" cy="1063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700" tIns="0" rIns="12700" bIns="0" rtlCol="0" anchor="ctr"/>
          <a:lstStyle/>
          <a:p>
            <a:pPr algn="r"/>
            <a:fld id="{FE843C23-4A40-4449-A7D9-4EE85A6825EF}" type="datetime'''''32'''''''''''''''''',''''''6'''''''''''''''''''''">
              <a:rPr lang="en-US" altLang="en-US" sz="700" smtClean="0">
                <a:solidFill>
                  <a:schemeClr val="tx1"/>
                </a:solidFill>
                <a:latin typeface="Calibri"/>
                <a:sym typeface="Calibri"/>
              </a:rPr>
              <a:pPr algn="r"/>
              <a:t>32,6</a:t>
            </a:fld>
            <a:endParaRPr lang="uk-UA" sz="70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1273" name="Прямокутник 11272"/>
          <p:cNvSpPr/>
          <p:nvPr>
            <p:custDataLst>
              <p:tags r:id="rId187"/>
            </p:custDataLst>
          </p:nvPr>
        </p:nvSpPr>
        <p:spPr bwMode="gray">
          <a:xfrm>
            <a:off x="2224088" y="3805238"/>
            <a:ext cx="180975" cy="1063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700" tIns="0" rIns="12700" bIns="0" rtlCol="0" anchor="ctr">
            <a:noAutofit/>
          </a:bodyPr>
          <a:lstStyle/>
          <a:p>
            <a:pPr algn="r"/>
            <a:fld id="{A10C8CF0-545B-4688-A9F7-3AE490982425}" type="datetime'''''''''''''''6''4'''''''''''''''''''''''''''''''',0'">
              <a:rPr lang="en-US" altLang="en-US" sz="700" smtClean="0">
                <a:solidFill>
                  <a:schemeClr val="tx1"/>
                </a:solidFill>
                <a:latin typeface="Calibri"/>
                <a:sym typeface="Calibri"/>
              </a:rPr>
              <a:pPr algn="r"/>
              <a:t>64,0</a:t>
            </a:fld>
            <a:endParaRPr lang="uk-UA" sz="70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1282" name="Прямокутник 11281"/>
          <p:cNvSpPr/>
          <p:nvPr>
            <p:custDataLst>
              <p:tags r:id="rId188"/>
            </p:custDataLst>
          </p:nvPr>
        </p:nvSpPr>
        <p:spPr bwMode="gray">
          <a:xfrm>
            <a:off x="1558925" y="5130800"/>
            <a:ext cx="180975" cy="1063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700" tIns="0" rIns="12700" bIns="0" rtlCol="0" anchor="ctr">
            <a:noAutofit/>
          </a:bodyPr>
          <a:lstStyle/>
          <a:p>
            <a:pPr algn="r"/>
            <a:fld id="{1CCC4F0E-A363-4082-AC41-4A66B2A2F561}" type="datetime'''''7''5'''''''''''''''''''''''''''',''''''1'''">
              <a:rPr lang="en-US" altLang="en-US" sz="700" smtClean="0">
                <a:solidFill>
                  <a:schemeClr val="tx1"/>
                </a:solidFill>
                <a:latin typeface="Calibri"/>
                <a:sym typeface="Calibri"/>
              </a:rPr>
              <a:pPr algn="r"/>
              <a:t>75,1</a:t>
            </a:fld>
            <a:endParaRPr lang="uk-UA" sz="70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1673" name="TextBox 5"/>
          <p:cNvSpPr txBox="1">
            <a:spLocks noChangeArrowheads="1"/>
          </p:cNvSpPr>
          <p:nvPr>
            <p:custDataLst>
              <p:tags r:id="rId189"/>
            </p:custDataLst>
          </p:nvPr>
        </p:nvSpPr>
        <p:spPr bwMode="auto">
          <a:xfrm>
            <a:off x="236540" y="2063750"/>
            <a:ext cx="42132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000" b="1" dirty="0">
                <a:solidFill>
                  <a:srgbClr val="000000"/>
                </a:solidFill>
              </a:rPr>
              <a:t>Рівень розрахунків за газ спожитий у </a:t>
            </a:r>
            <a:r>
              <a:rPr lang="uk-UA" altLang="uk-UA" sz="1000" b="1" dirty="0" smtClean="0">
                <a:solidFill>
                  <a:srgbClr val="000000"/>
                </a:solidFill>
              </a:rPr>
              <a:t>2017 </a:t>
            </a:r>
            <a:r>
              <a:rPr lang="uk-UA" altLang="uk-UA" sz="1000" b="1" dirty="0">
                <a:solidFill>
                  <a:srgbClr val="000000"/>
                </a:solidFill>
              </a:rPr>
              <a:t>році, %</a:t>
            </a:r>
          </a:p>
        </p:txBody>
      </p:sp>
      <p:sp>
        <p:nvSpPr>
          <p:cNvPr id="11675" name="TextBox 84"/>
          <p:cNvSpPr txBox="1">
            <a:spLocks noChangeArrowheads="1"/>
          </p:cNvSpPr>
          <p:nvPr>
            <p:custDataLst>
              <p:tags r:id="rId190"/>
            </p:custDataLst>
          </p:nvPr>
        </p:nvSpPr>
        <p:spPr bwMode="auto">
          <a:xfrm>
            <a:off x="5169024" y="6525345"/>
            <a:ext cx="47189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600" b="1" dirty="0"/>
              <a:t>*</a:t>
            </a:r>
            <a:r>
              <a:rPr lang="uk-UA" altLang="uk-UA" sz="600" b="1" dirty="0"/>
              <a:t> Загальний борг підприємств ТКЕ за спожитий природний газ, з урахуванням боргів підприємств, що знаходяться на тимчасово-окупованих територіях Донецької та Луганської областей</a:t>
            </a:r>
          </a:p>
        </p:txBody>
      </p:sp>
      <p:sp>
        <p:nvSpPr>
          <p:cNvPr id="208" name="Rectangle 3"/>
          <p:cNvSpPr txBox="1">
            <a:spLocks noChangeArrowheads="1"/>
          </p:cNvSpPr>
          <p:nvPr>
            <p:custDataLst>
              <p:tags r:id="rId191"/>
            </p:custDataLst>
          </p:nvPr>
        </p:nvSpPr>
        <p:spPr>
          <a:xfrm>
            <a:off x="974558" y="220852"/>
            <a:ext cx="8658962" cy="831885"/>
          </a:xfrm>
          <a:prstGeom prst="rect">
            <a:avLst/>
          </a:prstGeom>
          <a:ln>
            <a:noFill/>
          </a:ln>
        </p:spPr>
        <p:txBody>
          <a:bodyPr vert="horz" lIns="89260" tIns="44633" rIns="89260" bIns="44633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Aft>
                <a:spcPct val="0"/>
              </a:spcAft>
              <a:buNone/>
              <a:tabLst>
                <a:tab pos="879279" algn="l"/>
              </a:tabLst>
            </a:pPr>
            <a:r>
              <a:rPr lang="uk-UA" sz="2400" b="1" dirty="0" smtClean="0">
                <a:solidFill>
                  <a:srgbClr val="000000"/>
                </a:solidFill>
              </a:rPr>
              <a:t>Аналіз розрахунків теплопостачальних організацій за спожитий природний газ на </a:t>
            </a:r>
            <a:r>
              <a:rPr lang="uk-UA" sz="2400" b="1" dirty="0" smtClean="0">
                <a:solidFill>
                  <a:srgbClr val="FF0000"/>
                </a:solidFill>
              </a:rPr>
              <a:t>01.11.2017</a:t>
            </a:r>
            <a:endParaRPr lang="uk-UA" sz="2400" b="1" dirty="0">
              <a:solidFill>
                <a:srgbClr val="FF0000"/>
              </a:solidFill>
            </a:endParaRPr>
          </a:p>
        </p:txBody>
      </p:sp>
      <p:pic>
        <p:nvPicPr>
          <p:cNvPr id="209" name="Изображение 1" descr="minregion_logo_concept.png"/>
          <p:cNvPicPr>
            <a:picLocks noChangeAspect="1"/>
          </p:cNvPicPr>
          <p:nvPr>
            <p:custDataLst>
              <p:tags r:id="rId192"/>
            </p:custDataLst>
          </p:nvPr>
        </p:nvPicPr>
        <p:blipFill>
          <a:blip r:embed="rId20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433" y="191423"/>
            <a:ext cx="675907" cy="831885"/>
          </a:xfrm>
          <a:prstGeom prst="rect">
            <a:avLst/>
          </a:prstGeom>
        </p:spPr>
      </p:pic>
      <p:sp>
        <p:nvSpPr>
          <p:cNvPr id="210" name="Прямоугольник 2"/>
          <p:cNvSpPr/>
          <p:nvPr>
            <p:custDataLst>
              <p:tags r:id="rId193"/>
            </p:custDataLst>
          </p:nvPr>
        </p:nvSpPr>
        <p:spPr>
          <a:xfrm flipV="1">
            <a:off x="423163" y="1223807"/>
            <a:ext cx="9067908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6" name="Прямокутник 125"/>
          <p:cNvSpPr/>
          <p:nvPr>
            <p:custDataLst>
              <p:tags r:id="rId194"/>
            </p:custDataLst>
          </p:nvPr>
        </p:nvSpPr>
        <p:spPr>
          <a:xfrm>
            <a:off x="177986" y="2749550"/>
            <a:ext cx="9707562" cy="1177925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04583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Об'єкт 34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33064550"/>
              </p:ext>
            </p:extLst>
          </p:nvPr>
        </p:nvGraphicFramePr>
        <p:xfrm>
          <a:off x="0" y="0"/>
          <a:ext cx="171979" cy="158750"/>
        </p:xfrm>
        <a:graphic>
          <a:graphicData uri="http://schemas.openxmlformats.org/presentationml/2006/ole">
            <p:oleObj spid="_x0000_s39938" name="think-cell Slide" r:id="rId63" imgW="216" imgH="216" progId="TCLayout.ActiveDocument.1">
              <p:embed/>
            </p:oleObj>
          </a:graphicData>
        </a:graphic>
      </p:graphicFrame>
      <p:sp>
        <p:nvSpPr>
          <p:cNvPr id="34" name="Прямокутник 33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71979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1000" b="1" dirty="0">
              <a:latin typeface="Arial"/>
              <a:ea typeface="ＭＳ Ｐゴシック"/>
              <a:cs typeface="Arial"/>
              <a:sym typeface="Arial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1029776" y="191423"/>
            <a:ext cx="7043571" cy="831885"/>
          </a:xfrm>
          <a:prstGeom prst="rect">
            <a:avLst/>
          </a:prstGeom>
          <a:ln>
            <a:noFill/>
          </a:ln>
        </p:spPr>
        <p:txBody>
          <a:bodyPr vert="horz" lIns="89260" tIns="44633" rIns="89260" bIns="44633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Aft>
                <a:spcPct val="0"/>
              </a:spcAft>
              <a:buNone/>
              <a:tabLst>
                <a:tab pos="879279" algn="l"/>
              </a:tabLst>
            </a:pPr>
            <a:r>
              <a:rPr lang="uk-UA" altLang="uk-UA" sz="2800" b="1" dirty="0">
                <a:solidFill>
                  <a:srgbClr val="000000"/>
                </a:solidFill>
              </a:rPr>
              <a:t>Структура заборгованості підприємств теплоенергетичної </a:t>
            </a:r>
            <a:r>
              <a:rPr lang="uk-UA" altLang="uk-UA" sz="2800" b="1" dirty="0" smtClean="0">
                <a:solidFill>
                  <a:srgbClr val="000000"/>
                </a:solidFill>
              </a:rPr>
              <a:t>галузі</a:t>
            </a:r>
            <a:endParaRPr lang="uk-UA" sz="2800" b="1" dirty="0" smtClean="0">
              <a:solidFill>
                <a:srgbClr val="1D89CB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" name="Изображение 1" descr="minregion_logo_concept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433" y="191423"/>
            <a:ext cx="675907" cy="831885"/>
          </a:xfrm>
          <a:prstGeom prst="rect">
            <a:avLst/>
          </a:prstGeom>
        </p:spPr>
      </p:pic>
      <p:sp>
        <p:nvSpPr>
          <p:cNvPr id="3" name="Прямоугольник 2"/>
          <p:cNvSpPr/>
          <p:nvPr>
            <p:custDataLst>
              <p:tags r:id="rId5"/>
            </p:custDataLst>
          </p:nvPr>
        </p:nvSpPr>
        <p:spPr>
          <a:xfrm flipV="1">
            <a:off x="423163" y="1223807"/>
            <a:ext cx="9067908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33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6433" y="1268760"/>
            <a:ext cx="93570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altLang="uk-UA" sz="1400" b="1" dirty="0"/>
              <a:t>Структура дебіторської заборгованості теплопостачальних підприємств по відношенню до заборгованості за спожитий природний газ станом на </a:t>
            </a:r>
            <a:r>
              <a:rPr lang="en-US" altLang="uk-UA" sz="1400" b="1" dirty="0" smtClean="0"/>
              <a:t>01</a:t>
            </a:r>
            <a:r>
              <a:rPr lang="uk-UA" altLang="uk-UA" sz="1400" b="1" dirty="0" smtClean="0"/>
              <a:t>.1</a:t>
            </a:r>
            <a:r>
              <a:rPr lang="en-US" altLang="uk-UA" sz="1400" b="1" dirty="0" smtClean="0"/>
              <a:t>1</a:t>
            </a:r>
            <a:r>
              <a:rPr lang="uk-UA" altLang="uk-UA" sz="1400" b="1" dirty="0" smtClean="0"/>
              <a:t>.2017</a:t>
            </a:r>
            <a:r>
              <a:rPr lang="en-US" altLang="uk-UA" sz="1400" b="1" dirty="0" smtClean="0"/>
              <a:t> </a:t>
            </a:r>
            <a:r>
              <a:rPr lang="uk-UA" altLang="uk-UA" sz="1400" b="1" dirty="0"/>
              <a:t>р.</a:t>
            </a:r>
          </a:p>
        </p:txBody>
      </p:sp>
      <p:cxnSp>
        <p:nvCxnSpPr>
          <p:cNvPr id="11" name="Пряма сполучна лінія 10"/>
          <p:cNvCxnSpPr/>
          <p:nvPr>
            <p:custDataLst>
              <p:tags r:id="rId7"/>
            </p:custDataLst>
          </p:nvPr>
        </p:nvCxnSpPr>
        <p:spPr bwMode="auto">
          <a:xfrm>
            <a:off x="7221538" y="2890838"/>
            <a:ext cx="276225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 сполучна лінія 3"/>
          <p:cNvCxnSpPr/>
          <p:nvPr>
            <p:custDataLst>
              <p:tags r:id="rId8"/>
            </p:custDataLst>
          </p:nvPr>
        </p:nvCxnSpPr>
        <p:spPr bwMode="auto">
          <a:xfrm>
            <a:off x="1225550" y="1841500"/>
            <a:ext cx="276225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сполучна лінія 6"/>
          <p:cNvCxnSpPr/>
          <p:nvPr>
            <p:custDataLst>
              <p:tags r:id="rId9"/>
            </p:custDataLst>
          </p:nvPr>
        </p:nvCxnSpPr>
        <p:spPr bwMode="auto">
          <a:xfrm>
            <a:off x="2424113" y="2014538"/>
            <a:ext cx="276225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сполучна лінія 8"/>
          <p:cNvCxnSpPr/>
          <p:nvPr>
            <p:custDataLst>
              <p:tags r:id="rId10"/>
            </p:custDataLst>
          </p:nvPr>
        </p:nvCxnSpPr>
        <p:spPr bwMode="auto">
          <a:xfrm>
            <a:off x="4822825" y="2239963"/>
            <a:ext cx="276225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сполучна лінія 7"/>
          <p:cNvCxnSpPr/>
          <p:nvPr>
            <p:custDataLst>
              <p:tags r:id="rId11"/>
            </p:custDataLst>
          </p:nvPr>
        </p:nvCxnSpPr>
        <p:spPr bwMode="auto">
          <a:xfrm>
            <a:off x="3624263" y="2197100"/>
            <a:ext cx="276225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сполучна лінія 9"/>
          <p:cNvCxnSpPr/>
          <p:nvPr>
            <p:custDataLst>
              <p:tags r:id="rId12"/>
            </p:custDataLst>
          </p:nvPr>
        </p:nvCxnSpPr>
        <p:spPr bwMode="auto">
          <a:xfrm>
            <a:off x="6022975" y="2413000"/>
            <a:ext cx="276225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сполучна лінія 11"/>
          <p:cNvCxnSpPr/>
          <p:nvPr>
            <p:custDataLst>
              <p:tags r:id="rId13"/>
            </p:custDataLst>
          </p:nvPr>
        </p:nvCxnSpPr>
        <p:spPr bwMode="auto">
          <a:xfrm>
            <a:off x="8421688" y="3532188"/>
            <a:ext cx="276225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" name="Chart 3"/>
          <p:cNvGraphicFramePr/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xmlns="" val="240512902"/>
              </p:ext>
            </p:extLst>
          </p:nvPr>
        </p:nvGraphicFramePr>
        <p:xfrm>
          <a:off x="80963" y="1758950"/>
          <a:ext cx="9759950" cy="196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5"/>
          </a:graphicData>
        </a:graphic>
      </p:graphicFrame>
      <p:sp>
        <p:nvSpPr>
          <p:cNvPr id="46" name="Прямокутник 45"/>
          <p:cNvSpPr/>
          <p:nvPr>
            <p:custDataLst>
              <p:tags r:id="rId15"/>
            </p:custDataLst>
          </p:nvPr>
        </p:nvSpPr>
        <p:spPr bwMode="gray">
          <a:xfrm>
            <a:off x="496888" y="2470150"/>
            <a:ext cx="533400" cy="54768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0" anchor="ctr">
            <a:noAutofit/>
          </a:bodyPr>
          <a:lstStyle/>
          <a:p>
            <a:pPr algn="ctr"/>
            <a:fld id="{D10639D4-5936-4A6B-AC42-2F53E01A8DC6}" type="datetime'''''''''''''''''''''''''''''''''''''2''0,''''''''8'''''''">
              <a:rPr lang="en-US" altLang="en-US" sz="1200" b="1" smtClean="0">
                <a:solidFill>
                  <a:schemeClr val="bg1"/>
                </a:solidFill>
                <a:cs typeface="Arial"/>
              </a:rPr>
              <a:pPr algn="ctr"/>
              <a:t>20,8</a:t>
            </a:fld>
            <a:r>
              <a:rPr lang="en-US" sz="1200" b="1" smtClean="0">
                <a:solidFill>
                  <a:schemeClr val="bg1"/>
                </a:solidFill>
                <a:cs typeface="Arial"/>
              </a:rPr>
              <a:t/>
            </a:r>
            <a:br>
              <a:rPr lang="en-US" sz="1200" b="1" smtClean="0">
                <a:solidFill>
                  <a:schemeClr val="bg1"/>
                </a:solidFill>
                <a:cs typeface="Arial"/>
              </a:rPr>
            </a:br>
            <a:r>
              <a:rPr lang="en-US" sz="1200" b="1" smtClean="0">
                <a:solidFill>
                  <a:schemeClr val="bg1"/>
                </a:solidFill>
                <a:cs typeface="Arial"/>
              </a:rPr>
              <a:t>(</a:t>
            </a:r>
            <a:fld id="{525C6031-2C52-42DB-B764-02E0283057D7}" type="datetime'''''''''1''''''''''''''0''''''''0''''''''''''%'''''''''''''''">
              <a:rPr lang="en-US" sz="1200" b="1" smtClean="0">
                <a:solidFill>
                  <a:schemeClr val="bg1"/>
                </a:solidFill>
                <a:cs typeface="Arial"/>
              </a:rPr>
              <a:pPr algn="ctr"/>
              <a:t>100%</a:t>
            </a:fld>
            <a:r>
              <a:rPr lang="uk-UA" sz="1200" b="1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)</a:t>
            </a:r>
            <a:r>
              <a:rPr lang="uk-UA" sz="1200" b="1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/>
            </a:r>
            <a:br>
              <a:rPr lang="uk-UA" sz="1200" b="1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</a:br>
            <a:endParaRPr lang="uk-UA" sz="1200" b="1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" name="Прямокутник 445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776413" y="1774825"/>
            <a:ext cx="373063" cy="304800"/>
          </a:xfrm>
          <a:prstGeom prst="rect">
            <a:avLst/>
          </a:prstGeom>
          <a:solidFill>
            <a:srgbClr val="C3CFE1"/>
          </a:solidFill>
          <a:ln w="28575" algn="ctr">
            <a:noFill/>
            <a:round/>
            <a:headEnd/>
            <a:tailEnd/>
          </a:ln>
        </p:spPr>
        <p:txBody>
          <a:bodyPr wrap="none" lIns="17463" tIns="0" rIns="17463" bIns="0" anchor="ctr">
            <a:noAutofit/>
          </a:bodyPr>
          <a:lstStyle/>
          <a:p>
            <a:pPr algn="ctr"/>
            <a:fld id="{2371CD26-86FC-4884-B377-A52B74B19B79}" type="datetime'''''2'''''''''''''''''''''''',''''''''''''''''0'''''''''">
              <a:rPr lang="en-US" altLang="en-US" sz="1000" b="1" smtClean="0">
                <a:cs typeface="Arial"/>
              </a:rPr>
              <a:pPr algn="ctr"/>
              <a:t>2,0</a:t>
            </a:fld>
            <a:r>
              <a:rPr lang="en-US" altLang="uk-UA" sz="1000" b="1">
                <a:cs typeface="Arial" charset="0"/>
                <a:sym typeface="Arial" charset="0"/>
              </a:rPr>
              <a:t/>
            </a:r>
            <a:br>
              <a:rPr lang="en-US" altLang="uk-UA" sz="1000" b="1">
                <a:cs typeface="Arial" charset="0"/>
                <a:sym typeface="Arial" charset="0"/>
              </a:rPr>
            </a:br>
            <a:r>
              <a:rPr lang="en-US" altLang="uk-UA" sz="1000" b="1" smtClean="0">
                <a:cs typeface="Arial" charset="0"/>
                <a:sym typeface="Arial" charset="0"/>
              </a:rPr>
              <a:t>(</a:t>
            </a:r>
            <a:fld id="{7A1330C1-55A2-4110-913B-17BE429CBE47}" type="datetime'''1''0''''''''''''''''''''''''''''''''%'''''''''''''''''">
              <a:rPr lang="en-US" altLang="en-US" sz="1000" b="1" smtClean="0">
                <a:cs typeface="Arial"/>
              </a:rPr>
              <a:pPr algn="ctr"/>
              <a:t>10%</a:t>
            </a:fld>
            <a:r>
              <a:rPr lang="en-US" altLang="uk-UA" sz="1000" b="1" smtClean="0">
                <a:cs typeface="Arial" charset="0"/>
                <a:sym typeface="Arial" charset="0"/>
              </a:rPr>
              <a:t>)</a:t>
            </a:r>
            <a:endParaRPr lang="ru-RU" altLang="uk-UA" sz="1000" b="1" dirty="0">
              <a:cs typeface="Arial" charset="0"/>
              <a:sym typeface="Arial" charset="0"/>
            </a:endParaRPr>
          </a:p>
        </p:txBody>
      </p:sp>
      <p:sp>
        <p:nvSpPr>
          <p:cNvPr id="32" name="Прямокутник 62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36550" y="3752850"/>
            <a:ext cx="854075" cy="366713"/>
          </a:xfrm>
          <a:prstGeom prst="rect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pPr algn="ctr"/>
            <a:fld id="{0461C754-41AE-429F-BC8C-DD4C3FF9DBBB}" type="datetime'Борг &#10;''''''з''а спож''и''ти''й &#10;газ на ''''20.08''.''201''7'">
              <a:rPr lang="en-US" sz="800" b="1" smtClean="0"/>
              <a:pPr algn="ctr"/>
              <a:t>Борг 
за спожитий 
газ на 20.08.2017</a:t>
            </a:fld>
            <a:endParaRPr lang="ru-RU" altLang="uk-UA" sz="800" b="1" dirty="0">
              <a:latin typeface="Arial"/>
              <a:ea typeface="ＭＳ Ｐゴシック"/>
              <a:sym typeface="Arial"/>
            </a:endParaRPr>
          </a:p>
        </p:txBody>
      </p:sp>
      <p:sp>
        <p:nvSpPr>
          <p:cNvPr id="26" name="Прямоугольник 82"/>
          <p:cNvSpPr/>
          <p:nvPr>
            <p:custDataLst>
              <p:tags r:id="rId18"/>
            </p:custDataLst>
          </p:nvPr>
        </p:nvSpPr>
        <p:spPr bwMode="auto">
          <a:xfrm>
            <a:off x="4067175" y="3752850"/>
            <a:ext cx="587375" cy="36671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>
            <a:noAutofit/>
          </a:bodyPr>
          <a:lstStyle/>
          <a:p>
            <a:pPr algn="ctr">
              <a:defRPr/>
            </a:pPr>
            <a:fld id="{0E33621E-B157-4543-8964-1049BCCCEF47}" type="datetime'''''Б''''''''орг &#10;бю''д''''же''тних&#10;''у''''ста''''н''''о''в'''">
              <a:rPr lang="en-US" sz="800" b="1" smtClean="0">
                <a:solidFill>
                  <a:schemeClr val="tx1"/>
                </a:solidFill>
                <a:ea typeface="ＭＳ Ｐゴシック"/>
              </a:rPr>
              <a:pPr algn="ctr">
                <a:defRPr/>
              </a:pPr>
              <a:t>Борг 
бюджетних
установ</a:t>
            </a:fld>
            <a:endParaRPr lang="uk-UA" sz="800" b="1">
              <a:solidFill>
                <a:schemeClr val="tx1"/>
              </a:solidFill>
              <a:latin typeface="Arial"/>
              <a:ea typeface="ＭＳ Ｐゴシック"/>
              <a:sym typeface="Arial"/>
            </a:endParaRPr>
          </a:p>
        </p:txBody>
      </p:sp>
      <p:sp>
        <p:nvSpPr>
          <p:cNvPr id="30" name="Прямокутник 62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654175" y="3752850"/>
            <a:ext cx="617538" cy="366713"/>
          </a:xfrm>
          <a:prstGeom prst="rect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pPr algn="ctr"/>
            <a:fld id="{625BBD55-ACC0-44DE-B844-B3153E58EC2E}" type="datetime'''Бо''''р''г ''&#10;з ''''''РВТ'' ''&#10;(н''ас''''елен''н''''я'''')'">
              <a:rPr lang="en-US" sz="800" b="1" smtClean="0"/>
              <a:pPr algn="ctr"/>
              <a:t>Борг 
з РВТ 
(населення)</a:t>
            </a:fld>
            <a:endParaRPr lang="ru-RU" altLang="uk-UA" sz="800" b="1">
              <a:latin typeface="Arial"/>
              <a:ea typeface="ＭＳ Ｐゴシック"/>
              <a:sym typeface="Arial"/>
            </a:endParaRPr>
          </a:p>
        </p:txBody>
      </p:sp>
      <p:sp>
        <p:nvSpPr>
          <p:cNvPr id="29" name="Прямоугольник 85"/>
          <p:cNvSpPr/>
          <p:nvPr>
            <p:custDataLst>
              <p:tags r:id="rId20"/>
            </p:custDataLst>
          </p:nvPr>
        </p:nvSpPr>
        <p:spPr bwMode="gray">
          <a:xfrm>
            <a:off x="2976563" y="1952625"/>
            <a:ext cx="373063" cy="304800"/>
          </a:xfrm>
          <a:prstGeom prst="rect">
            <a:avLst/>
          </a:prstGeom>
          <a:solidFill>
            <a:srgbClr val="C3CFE1"/>
          </a:solidFill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anchor="ctr">
            <a:noAutofit/>
          </a:bodyPr>
          <a:lstStyle/>
          <a:p>
            <a:pPr algn="ctr">
              <a:defRPr/>
            </a:pPr>
            <a:fld id="{8DFBEA94-EA4F-48BA-9F77-337FD68AA835}" type="datetime'''2'''''''''''''''''',''''''''''''''''''''''''''''''''''''1'">
              <a:rPr lang="en-US" sz="1000" b="1" smtClean="0">
                <a:solidFill>
                  <a:schemeClr val="tx1"/>
                </a:solidFill>
                <a:cs typeface="Arial"/>
              </a:rPr>
              <a:pPr algn="ctr">
                <a:defRPr/>
              </a:pPr>
              <a:t>2,1</a:t>
            </a:fld>
            <a:r>
              <a:rPr lang="en-US" sz="1000" b="1">
                <a:solidFill>
                  <a:schemeClr val="tx1"/>
                </a:solidFill>
                <a:cs typeface="Arial"/>
                <a:sym typeface="Arial"/>
              </a:rPr>
              <a:t/>
            </a:r>
            <a:br>
              <a:rPr lang="en-US" sz="1000" b="1">
                <a:solidFill>
                  <a:schemeClr val="tx1"/>
                </a:solidFill>
                <a:cs typeface="Arial"/>
                <a:sym typeface="Arial"/>
              </a:rPr>
            </a:br>
            <a:r>
              <a:rPr lang="en-US" sz="1000" b="1" smtClean="0">
                <a:solidFill>
                  <a:schemeClr val="tx1"/>
                </a:solidFill>
                <a:cs typeface="Arial"/>
                <a:sym typeface="Arial"/>
              </a:rPr>
              <a:t>(</a:t>
            </a:r>
            <a:fld id="{94B53B97-98A4-49CD-90FE-2FA73FBA0A68}" type="datetime'1''''''0''''''''''''''%'''''''">
              <a:rPr lang="en-US" sz="1000" b="1" smtClean="0">
                <a:solidFill>
                  <a:schemeClr val="tx1"/>
                </a:solidFill>
                <a:cs typeface="Arial"/>
              </a:rPr>
              <a:pPr algn="ctr">
                <a:defRPr/>
              </a:pPr>
              <a:t>10%</a:t>
            </a:fld>
            <a:r>
              <a:rPr lang="uk-UA" sz="1000" b="1" smtClean="0">
                <a:solidFill>
                  <a:schemeClr val="tx1"/>
                </a:solidFill>
                <a:cs typeface="Arial"/>
                <a:sym typeface="Arial"/>
              </a:rPr>
              <a:t>)</a:t>
            </a:r>
            <a:endParaRPr lang="uk-UA" sz="1000" b="1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28" name="Прямоугольник 84"/>
          <p:cNvSpPr/>
          <p:nvPr>
            <p:custDataLst>
              <p:tags r:id="rId21"/>
            </p:custDataLst>
          </p:nvPr>
        </p:nvSpPr>
        <p:spPr bwMode="auto">
          <a:xfrm>
            <a:off x="2897188" y="3752850"/>
            <a:ext cx="530225" cy="48895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>
            <a:noAutofit/>
          </a:bodyPr>
          <a:lstStyle/>
          <a:p>
            <a:pPr algn="ctr">
              <a:defRPr/>
            </a:pPr>
            <a:fld id="{013C1B43-10BB-4F25-B6EB-50CDB005F6C9}" type="datetime'''Борг'' &#10;з'' ''Р''ВТ&#10;(б''''юджетні &#10;уст''а''н''о''в''''и)'''">
              <a:rPr lang="en-US" sz="800" b="1" smtClean="0">
                <a:solidFill>
                  <a:schemeClr val="tx1"/>
                </a:solidFill>
                <a:ea typeface="ＭＳ Ｐゴシック"/>
              </a:rPr>
              <a:pPr algn="ctr">
                <a:defRPr/>
              </a:pPr>
              <a:t>Борг 
з РВТ
(бюджетні 
установи)</a:t>
            </a:fld>
            <a:endParaRPr lang="uk-UA" sz="800" b="1">
              <a:solidFill>
                <a:schemeClr val="tx1"/>
              </a:solidFill>
              <a:latin typeface="Arial"/>
              <a:ea typeface="ＭＳ Ｐゴシック"/>
              <a:sym typeface="Arial"/>
            </a:endParaRPr>
          </a:p>
        </p:txBody>
      </p:sp>
      <p:sp useBgFill="1">
        <p:nvSpPr>
          <p:cNvPr id="27" name="Прямоугольник 83"/>
          <p:cNvSpPr/>
          <p:nvPr>
            <p:custDataLst>
              <p:tags r:id="rId22"/>
            </p:custDataLst>
          </p:nvPr>
        </p:nvSpPr>
        <p:spPr bwMode="gray">
          <a:xfrm>
            <a:off x="4210050" y="2065338"/>
            <a:ext cx="303213" cy="304800"/>
          </a:xfrm>
          <a:prstGeom prst="rect">
            <a:avLst/>
          </a:prstGeom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anchor="ctr">
            <a:noAutofit/>
          </a:bodyPr>
          <a:lstStyle/>
          <a:p>
            <a:pPr algn="ctr">
              <a:defRPr/>
            </a:pPr>
            <a:fld id="{3C2BFED6-B27B-45BE-B5C6-C6CDC809C71A}" type="datetime'''''''''''''0'''''',''''5'''''''''''''''''''''''''''''''''''''">
              <a:rPr lang="en-US" sz="1000" b="1">
                <a:solidFill>
                  <a:schemeClr val="tx1"/>
                </a:solidFill>
                <a:cs typeface="Arial"/>
              </a:rPr>
              <a:pPr algn="ctr">
                <a:defRPr/>
              </a:pPr>
              <a:t>0,5</a:t>
            </a:fld>
            <a:r>
              <a:rPr lang="en-US" sz="1000" b="1">
                <a:solidFill>
                  <a:schemeClr val="tx1"/>
                </a:solidFill>
                <a:cs typeface="Arial"/>
                <a:sym typeface="Arial"/>
              </a:rPr>
              <a:t/>
            </a:r>
            <a:br>
              <a:rPr lang="en-US" sz="1000" b="1">
                <a:solidFill>
                  <a:schemeClr val="tx1"/>
                </a:solidFill>
                <a:cs typeface="Arial"/>
                <a:sym typeface="Arial"/>
              </a:rPr>
            </a:br>
            <a:r>
              <a:rPr lang="en-US" sz="1000" b="1" smtClean="0">
                <a:solidFill>
                  <a:schemeClr val="tx1"/>
                </a:solidFill>
                <a:cs typeface="Arial"/>
                <a:sym typeface="Arial"/>
              </a:rPr>
              <a:t>(</a:t>
            </a:r>
            <a:fld id="{3EFDD9A9-96C3-4540-AD87-C5D335517695}" type="datetime'''''''''2''''''''''''''%'''''''''''''''''''''''''''''''">
              <a:rPr lang="en-US" sz="1000" b="1">
                <a:solidFill>
                  <a:schemeClr val="tx1"/>
                </a:solidFill>
                <a:cs typeface="Arial"/>
              </a:rPr>
              <a:pPr algn="ctr">
                <a:defRPr/>
              </a:pPr>
              <a:t>2%</a:t>
            </a:fld>
            <a:r>
              <a:rPr lang="uk-UA" sz="1000" b="1" smtClean="0">
                <a:solidFill>
                  <a:schemeClr val="tx1"/>
                </a:solidFill>
                <a:cs typeface="Arial"/>
                <a:sym typeface="Arial"/>
              </a:rPr>
              <a:t>)</a:t>
            </a:r>
            <a:endParaRPr lang="uk-UA" sz="1000" b="1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25" name="Прямоугольник 81"/>
          <p:cNvSpPr/>
          <p:nvPr>
            <p:custDataLst>
              <p:tags r:id="rId23"/>
            </p:custDataLst>
          </p:nvPr>
        </p:nvSpPr>
        <p:spPr bwMode="gray">
          <a:xfrm>
            <a:off x="5375275" y="2173288"/>
            <a:ext cx="373063" cy="304800"/>
          </a:xfrm>
          <a:prstGeom prst="rect">
            <a:avLst/>
          </a:prstGeom>
          <a:solidFill>
            <a:srgbClr val="C3CFE1"/>
          </a:solidFill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anchor="ctr">
            <a:noAutofit/>
          </a:bodyPr>
          <a:lstStyle/>
          <a:p>
            <a:pPr algn="ctr">
              <a:defRPr/>
            </a:pPr>
            <a:fld id="{9F4D64D5-4CB6-47FD-98FC-AEEE231BBC19}" type="datetime'''''2'''''''''''''''''''''''''''''''',''''''''''''''0'''">
              <a:rPr lang="en-US" sz="1000" b="1">
                <a:solidFill>
                  <a:schemeClr val="tx1"/>
                </a:solidFill>
                <a:cs typeface="Arial"/>
              </a:rPr>
              <a:pPr algn="ctr">
                <a:defRPr/>
              </a:pPr>
              <a:t>2,0</a:t>
            </a:fld>
            <a:r>
              <a:rPr lang="en-US" sz="1000" b="1">
                <a:solidFill>
                  <a:schemeClr val="tx1"/>
                </a:solidFill>
                <a:cs typeface="Arial"/>
                <a:sym typeface="Arial"/>
              </a:rPr>
              <a:t/>
            </a:r>
            <a:br>
              <a:rPr lang="en-US" sz="1000" b="1">
                <a:solidFill>
                  <a:schemeClr val="tx1"/>
                </a:solidFill>
                <a:cs typeface="Arial"/>
                <a:sym typeface="Arial"/>
              </a:rPr>
            </a:br>
            <a:r>
              <a:rPr lang="en-US" sz="1000" b="1" smtClean="0">
                <a:solidFill>
                  <a:schemeClr val="tx1"/>
                </a:solidFill>
                <a:cs typeface="Arial"/>
                <a:sym typeface="Arial"/>
              </a:rPr>
              <a:t>(</a:t>
            </a:r>
            <a:fld id="{7B27B240-2476-4A4B-A46F-83E49EF4D2BD}" type="datetime'''''''''''''1''''''''''''''''''''''''''''''''0''''%'''''''''">
              <a:rPr lang="en-US" sz="1000" b="1">
                <a:solidFill>
                  <a:schemeClr val="tx1"/>
                </a:solidFill>
                <a:cs typeface="Arial"/>
              </a:rPr>
              <a:pPr algn="ctr">
                <a:defRPr/>
              </a:pPr>
              <a:t>10%</a:t>
            </a:fld>
            <a:r>
              <a:rPr lang="uk-UA" sz="1000" b="1" smtClean="0">
                <a:solidFill>
                  <a:schemeClr val="tx1"/>
                </a:solidFill>
                <a:cs typeface="Arial"/>
                <a:sym typeface="Arial"/>
              </a:rPr>
              <a:t>)</a:t>
            </a:r>
            <a:endParaRPr lang="uk-UA" sz="1000" b="1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24" name="Прямоугольник 80"/>
          <p:cNvSpPr/>
          <p:nvPr>
            <p:custDataLst>
              <p:tags r:id="rId24"/>
            </p:custDataLst>
          </p:nvPr>
        </p:nvSpPr>
        <p:spPr bwMode="auto">
          <a:xfrm>
            <a:off x="5264150" y="3752850"/>
            <a:ext cx="593725" cy="36671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>
            <a:noAutofit/>
          </a:bodyPr>
          <a:lstStyle/>
          <a:p>
            <a:pPr algn="ctr">
              <a:defRPr/>
            </a:pPr>
            <a:fld id="{26EE51C0-329D-459B-B6FE-480CBEB56DF4}" type="datetime'Б''о''''рг &#10;п''''о піль''гам''''''&#10;і'''' субси''''дія''''м'''">
              <a:rPr lang="en-US" sz="800" b="1" smtClean="0">
                <a:solidFill>
                  <a:schemeClr val="tx1"/>
                </a:solidFill>
                <a:ea typeface="ＭＳ Ｐゴシック"/>
              </a:rPr>
              <a:pPr algn="ctr">
                <a:defRPr/>
              </a:pPr>
              <a:t>Борг 
по пільгам
і субсидіям</a:t>
            </a:fld>
            <a:endParaRPr lang="uk-UA" sz="800" b="1">
              <a:solidFill>
                <a:schemeClr val="tx1"/>
              </a:solidFill>
              <a:latin typeface="Arial"/>
              <a:ea typeface="ＭＳ Ｐゴシック"/>
              <a:sym typeface="Arial"/>
            </a:endParaRPr>
          </a:p>
        </p:txBody>
      </p:sp>
      <p:sp>
        <p:nvSpPr>
          <p:cNvPr id="23" name="Прямокутник 22"/>
          <p:cNvSpPr/>
          <p:nvPr>
            <p:custDataLst>
              <p:tags r:id="rId25"/>
            </p:custDataLst>
          </p:nvPr>
        </p:nvSpPr>
        <p:spPr bwMode="gray">
          <a:xfrm>
            <a:off x="6573838" y="2498725"/>
            <a:ext cx="373063" cy="304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anchor="ctr">
            <a:noAutofit/>
          </a:bodyPr>
          <a:lstStyle/>
          <a:p>
            <a:pPr algn="ctr">
              <a:defRPr/>
            </a:pPr>
            <a:fld id="{D681D70F-E06A-4AAD-8A12-EBECC56CB6F9}" type="datetime'''5'''''''''''''''''''''''''''''''''''''',''''''''5'''''''">
              <a:rPr lang="en-US" altLang="en-US" sz="1000" b="1" smtClean="0">
                <a:solidFill>
                  <a:schemeClr val="tx1"/>
                </a:solidFill>
                <a:cs typeface="Arial"/>
              </a:rPr>
              <a:pPr algn="ctr">
                <a:defRPr/>
              </a:pPr>
              <a:t>5,5</a:t>
            </a:fld>
            <a:r>
              <a:rPr lang="en-US" sz="1000" b="1">
                <a:solidFill>
                  <a:schemeClr val="tx1"/>
                </a:solidFill>
                <a:cs typeface="Arial"/>
                <a:sym typeface="Arial"/>
              </a:rPr>
              <a:t/>
            </a:r>
            <a:br>
              <a:rPr lang="en-US" sz="1000" b="1">
                <a:solidFill>
                  <a:schemeClr val="tx1"/>
                </a:solidFill>
                <a:cs typeface="Arial"/>
                <a:sym typeface="Arial"/>
              </a:rPr>
            </a:br>
            <a:r>
              <a:rPr lang="en-US" sz="1000" b="1" smtClean="0">
                <a:solidFill>
                  <a:schemeClr val="tx1"/>
                </a:solidFill>
                <a:cs typeface="Arial"/>
                <a:sym typeface="Arial"/>
              </a:rPr>
              <a:t>(</a:t>
            </a:r>
            <a:fld id="{CEC42076-7F9A-4181-8067-2B0CE002E87E}" type="datetime'''26''''''''''''''%'''''''''''''''''''">
              <a:rPr lang="en-US" altLang="en-US" sz="1000" b="1" smtClean="0">
                <a:solidFill>
                  <a:schemeClr val="tx1"/>
                </a:solidFill>
                <a:cs typeface="Arial"/>
              </a:rPr>
              <a:pPr algn="ctr">
                <a:defRPr/>
              </a:pPr>
              <a:t>26%</a:t>
            </a:fld>
            <a:r>
              <a:rPr lang="uk-UA" sz="1000" b="1" smtClean="0">
                <a:solidFill>
                  <a:schemeClr val="tx1"/>
                </a:solidFill>
                <a:cs typeface="Arial"/>
                <a:sym typeface="Arial"/>
              </a:rPr>
              <a:t>)</a:t>
            </a:r>
            <a:endParaRPr lang="uk-UA" sz="1000" b="1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18" name="Прямоугольник 75"/>
          <p:cNvSpPr/>
          <p:nvPr>
            <p:custDataLst>
              <p:tags r:id="rId26"/>
            </p:custDataLst>
          </p:nvPr>
        </p:nvSpPr>
        <p:spPr bwMode="auto">
          <a:xfrm>
            <a:off x="8832850" y="3752850"/>
            <a:ext cx="652463" cy="36671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>
            <a:noAutofit/>
          </a:bodyPr>
          <a:lstStyle/>
          <a:p>
            <a:pPr algn="ctr">
              <a:defRPr/>
            </a:pPr>
            <a:fld id="{053351BD-3F4F-4E66-8988-F2D7237E3332}" type="datetime'Бор''г ''''''''&#10;ком''е''рцій''ни''х&#10;''сп''''о''жи''вачів'''">
              <a:rPr lang="en-US" sz="800" b="1" smtClean="0">
                <a:solidFill>
                  <a:schemeClr val="tx1"/>
                </a:solidFill>
                <a:ea typeface="ＭＳ Ｐゴシック"/>
              </a:rPr>
              <a:pPr algn="ctr">
                <a:defRPr/>
              </a:pPr>
              <a:t>Борг 
комерційних
споживачів</a:t>
            </a:fld>
            <a:endParaRPr lang="uk-UA" sz="800" b="1">
              <a:solidFill>
                <a:schemeClr val="tx1"/>
              </a:solidFill>
              <a:latin typeface="Arial"/>
              <a:ea typeface="ＭＳ Ｐゴシック"/>
              <a:sym typeface="Arial"/>
            </a:endParaRPr>
          </a:p>
        </p:txBody>
      </p:sp>
      <p:sp>
        <p:nvSpPr>
          <p:cNvPr id="22" name="Прямокутник 21"/>
          <p:cNvSpPr/>
          <p:nvPr>
            <p:custDataLst>
              <p:tags r:id="rId27"/>
            </p:custDataLst>
          </p:nvPr>
        </p:nvSpPr>
        <p:spPr bwMode="auto">
          <a:xfrm>
            <a:off x="6529388" y="3752850"/>
            <a:ext cx="461963" cy="2444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>
            <a:noAutofit/>
          </a:bodyPr>
          <a:lstStyle/>
          <a:p>
            <a:pPr algn="ctr">
              <a:defRPr/>
            </a:pPr>
            <a:fld id="{48B2DD09-7EAE-4C56-BC82-30C1829410BB}" type="datetime'''''''''''Ш''тра''''''''фні ''''&#10;с''''''''а''''н''''''к''ції'">
              <a:rPr lang="en-US" sz="800" b="1" smtClean="0">
                <a:solidFill>
                  <a:schemeClr val="tx1"/>
                </a:solidFill>
                <a:ea typeface="ＭＳ Ｐゴシック"/>
              </a:rPr>
              <a:pPr algn="ctr">
                <a:defRPr/>
              </a:pPr>
              <a:t>Штрафні 
санкції</a:t>
            </a:fld>
            <a:endParaRPr lang="uk-UA" sz="800" b="1">
              <a:solidFill>
                <a:schemeClr val="tx1"/>
              </a:solidFill>
              <a:latin typeface="Arial"/>
              <a:ea typeface="ＭＳ Ｐゴシック"/>
              <a:sym typeface="Arial"/>
            </a:endParaRPr>
          </a:p>
        </p:txBody>
      </p:sp>
      <p:sp useBgFill="1">
        <p:nvSpPr>
          <p:cNvPr id="21" name="Прямоугольник 77"/>
          <p:cNvSpPr/>
          <p:nvPr>
            <p:custDataLst>
              <p:tags r:id="rId28"/>
            </p:custDataLst>
          </p:nvPr>
        </p:nvSpPr>
        <p:spPr bwMode="gray">
          <a:xfrm>
            <a:off x="7773988" y="3059113"/>
            <a:ext cx="373063" cy="304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anchor="ctr">
            <a:noAutofit/>
          </a:bodyPr>
          <a:lstStyle/>
          <a:p>
            <a:pPr algn="ctr">
              <a:defRPr/>
            </a:pPr>
            <a:fld id="{DF99F2DA-7FD0-458A-8CD1-327766C9720C}" type="datetime'7'''''''''''''',''''''''''''''''''''''''4'''''''''''">
              <a:rPr lang="en-US" sz="1000" b="1">
                <a:solidFill>
                  <a:schemeClr val="tx1"/>
                </a:solidFill>
                <a:cs typeface="Arial"/>
              </a:rPr>
              <a:pPr algn="ctr">
                <a:defRPr/>
              </a:pPr>
              <a:t>7,4</a:t>
            </a:fld>
            <a:r>
              <a:rPr lang="en-US" sz="1000" b="1">
                <a:solidFill>
                  <a:schemeClr val="tx1"/>
                </a:solidFill>
                <a:cs typeface="Arial"/>
                <a:sym typeface="Arial"/>
              </a:rPr>
              <a:t/>
            </a:r>
            <a:br>
              <a:rPr lang="en-US" sz="1000" b="1">
                <a:solidFill>
                  <a:schemeClr val="tx1"/>
                </a:solidFill>
                <a:cs typeface="Arial"/>
                <a:sym typeface="Arial"/>
              </a:rPr>
            </a:br>
            <a:r>
              <a:rPr lang="en-US" sz="1000" b="1" smtClean="0">
                <a:solidFill>
                  <a:schemeClr val="tx1"/>
                </a:solidFill>
                <a:cs typeface="Arial"/>
                <a:sym typeface="Arial"/>
              </a:rPr>
              <a:t>(</a:t>
            </a:r>
            <a:fld id="{1C2F4BDB-7D83-40FE-A2F7-1970BCD3F95C}" type="datetime'''''''''''''''''''''''''3''''''''''6''''''''''''%'''''''''''''">
              <a:rPr lang="en-US" sz="1000" b="1">
                <a:solidFill>
                  <a:schemeClr val="tx1"/>
                </a:solidFill>
                <a:cs typeface="Arial"/>
              </a:rPr>
              <a:pPr algn="ctr">
                <a:defRPr/>
              </a:pPr>
              <a:t>36%</a:t>
            </a:fld>
            <a:r>
              <a:rPr lang="uk-UA" sz="1000" b="1" smtClean="0">
                <a:solidFill>
                  <a:schemeClr val="tx1"/>
                </a:solidFill>
                <a:cs typeface="Arial"/>
                <a:sym typeface="Arial"/>
              </a:rPr>
              <a:t>)</a:t>
            </a:r>
            <a:endParaRPr lang="uk-UA" sz="1000" b="1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20" name="Прямокутник 19"/>
          <p:cNvSpPr/>
          <p:nvPr>
            <p:custDataLst>
              <p:tags r:id="rId29"/>
            </p:custDataLst>
          </p:nvPr>
        </p:nvSpPr>
        <p:spPr bwMode="auto">
          <a:xfrm>
            <a:off x="7685088" y="3752850"/>
            <a:ext cx="550863" cy="2444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>
            <a:noAutofit/>
          </a:bodyPr>
          <a:lstStyle/>
          <a:p>
            <a:pPr algn="ctr">
              <a:defRPr/>
            </a:pPr>
            <a:fld id="{C4150D5A-B8B7-435F-8503-8D924661852D}" type="datetime'Б''''орг'''' ''''''''&#10;на''''се''''ле''''нн''''''''я'''">
              <a:rPr lang="en-US" sz="800" b="1" smtClean="0">
                <a:solidFill>
                  <a:schemeClr val="tx1"/>
                </a:solidFill>
                <a:ea typeface="ＭＳ Ｐゴシック"/>
              </a:rPr>
              <a:pPr algn="ctr">
                <a:defRPr/>
              </a:pPr>
              <a:t>Борг 
населення</a:t>
            </a:fld>
            <a:endParaRPr lang="uk-UA" sz="800" b="1">
              <a:solidFill>
                <a:schemeClr val="tx1"/>
              </a:solidFill>
              <a:latin typeface="Arial"/>
              <a:ea typeface="ＭＳ Ｐゴシック"/>
              <a:sym typeface="Arial"/>
            </a:endParaRPr>
          </a:p>
        </p:txBody>
      </p:sp>
      <p:sp useBgFill="1">
        <p:nvSpPr>
          <p:cNvPr id="19" name="Прямокутник 18"/>
          <p:cNvSpPr/>
          <p:nvPr>
            <p:custDataLst>
              <p:tags r:id="rId30"/>
            </p:custDataLst>
          </p:nvPr>
        </p:nvSpPr>
        <p:spPr bwMode="gray">
          <a:xfrm>
            <a:off x="9007475" y="3414713"/>
            <a:ext cx="303213" cy="304800"/>
          </a:xfrm>
          <a:prstGeom prst="rect">
            <a:avLst/>
          </a:prstGeom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anchor="ctr">
            <a:noAutofit/>
          </a:bodyPr>
          <a:lstStyle/>
          <a:p>
            <a:pPr algn="ctr">
              <a:defRPr/>
            </a:pPr>
            <a:fld id="{83CDCF2F-F737-4040-BBE6-CF7E6A4F929E}" type="datetime'''''''''''''''''''0'''''''''''''''''''''''''''',''8'''">
              <a:rPr lang="en-US" sz="1000" smtClean="0">
                <a:solidFill>
                  <a:schemeClr val="tx1"/>
                </a:solidFill>
                <a:cs typeface="Arial"/>
              </a:rPr>
              <a:pPr algn="ctr">
                <a:defRPr/>
              </a:pPr>
              <a:t>0,8</a:t>
            </a:fld>
            <a:r>
              <a:rPr lang="en-US" sz="1000">
                <a:solidFill>
                  <a:schemeClr val="tx1"/>
                </a:solidFill>
                <a:cs typeface="Arial"/>
                <a:sym typeface="Arial"/>
              </a:rPr>
              <a:t/>
            </a:r>
            <a:br>
              <a:rPr lang="en-US" sz="1000">
                <a:solidFill>
                  <a:schemeClr val="tx1"/>
                </a:solidFill>
                <a:cs typeface="Arial"/>
                <a:sym typeface="Arial"/>
              </a:rPr>
            </a:br>
            <a:r>
              <a:rPr lang="en-US" sz="1000" smtClean="0">
                <a:solidFill>
                  <a:schemeClr val="tx1"/>
                </a:solidFill>
                <a:cs typeface="Arial"/>
                <a:sym typeface="Arial"/>
              </a:rPr>
              <a:t>(</a:t>
            </a:r>
            <a:fld id="{F5648E6E-D81D-49E6-B4AB-39A352EFB4F5}" type="datetime'''''''''''''''''''''''''''4''''''''''''''%'''''''''''''''">
              <a:rPr lang="en-US" sz="1000" smtClean="0">
                <a:solidFill>
                  <a:schemeClr val="tx1"/>
                </a:solidFill>
                <a:cs typeface="Arial"/>
              </a:rPr>
              <a:pPr algn="ctr">
                <a:defRPr/>
              </a:pPr>
              <a:t>4%</a:t>
            </a:fld>
            <a:r>
              <a:rPr lang="uk-UA" sz="1000" smtClean="0">
                <a:solidFill>
                  <a:schemeClr val="tx1"/>
                </a:solidFill>
                <a:cs typeface="Arial"/>
                <a:sym typeface="Arial"/>
              </a:rPr>
              <a:t>)</a:t>
            </a:r>
            <a:endParaRPr lang="uk-UA" sz="100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41" name="TextBox 338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-1084625" y="4349353"/>
            <a:ext cx="9357088" cy="30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altLang="uk-UA" sz="1400" b="1" dirty="0" smtClean="0"/>
              <a:t>Структура заборгованості за спожитий природний газ за роками виникнення</a:t>
            </a:r>
            <a:endParaRPr lang="uk-UA" altLang="uk-UA" sz="1400" b="1" dirty="0"/>
          </a:p>
        </p:txBody>
      </p:sp>
      <p:cxnSp>
        <p:nvCxnSpPr>
          <p:cNvPr id="14" name="Пряма сполучна лінія 13"/>
          <p:cNvCxnSpPr/>
          <p:nvPr>
            <p:custDataLst>
              <p:tags r:id="rId32"/>
            </p:custDataLst>
          </p:nvPr>
        </p:nvCxnSpPr>
        <p:spPr bwMode="gray">
          <a:xfrm flipV="1">
            <a:off x="3568700" y="5176838"/>
            <a:ext cx="379413" cy="134938"/>
          </a:xfrm>
          <a:prstGeom prst="line">
            <a:avLst/>
          </a:prstGeom>
          <a:ln w="3175">
            <a:solidFill>
              <a:schemeClr val="accent2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>
            <p:custDataLst>
              <p:tags r:id="rId33"/>
            </p:custDataLst>
          </p:nvPr>
        </p:nvCxnSpPr>
        <p:spPr bwMode="gray">
          <a:xfrm flipV="1">
            <a:off x="4794251" y="5084763"/>
            <a:ext cx="379413" cy="92075"/>
          </a:xfrm>
          <a:prstGeom prst="line">
            <a:avLst/>
          </a:prstGeom>
          <a:ln w="3175">
            <a:solidFill>
              <a:schemeClr val="accent2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1" name="Chart 3"/>
          <p:cNvGraphicFramePr/>
          <p:nvPr>
            <p:custDataLst>
              <p:tags r:id="rId34"/>
            </p:custDataLst>
            <p:extLst>
              <p:ext uri="{D42A27DB-BD31-4B8C-83A1-F6EECF244321}">
                <p14:modId xmlns:p14="http://schemas.microsoft.com/office/powerpoint/2010/main" xmlns="" val="848833163"/>
              </p:ext>
            </p:extLst>
          </p:nvPr>
        </p:nvGraphicFramePr>
        <p:xfrm>
          <a:off x="2451100" y="5002213"/>
          <a:ext cx="6292850" cy="1417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6"/>
          </a:graphicData>
        </a:graphic>
      </p:graphicFrame>
      <p:cxnSp>
        <p:nvCxnSpPr>
          <p:cNvPr id="17" name="Пряма сполучна лінія 16"/>
          <p:cNvCxnSpPr/>
          <p:nvPr>
            <p:custDataLst>
              <p:tags r:id="rId35"/>
            </p:custDataLst>
          </p:nvPr>
        </p:nvCxnSpPr>
        <p:spPr bwMode="auto">
          <a:xfrm flipV="1">
            <a:off x="6821488" y="4681538"/>
            <a:ext cx="0" cy="152400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 сполучна лінія 32"/>
          <p:cNvCxnSpPr/>
          <p:nvPr>
            <p:custDataLst>
              <p:tags r:id="rId36"/>
            </p:custDataLst>
          </p:nvPr>
        </p:nvCxnSpPr>
        <p:spPr bwMode="auto">
          <a:xfrm>
            <a:off x="6821488" y="4681538"/>
            <a:ext cx="1225550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 сполучна лінія 35"/>
          <p:cNvCxnSpPr/>
          <p:nvPr>
            <p:custDataLst>
              <p:tags r:id="rId37"/>
            </p:custDataLst>
          </p:nvPr>
        </p:nvCxnSpPr>
        <p:spPr bwMode="auto">
          <a:xfrm>
            <a:off x="8047038" y="4681538"/>
            <a:ext cx="0" cy="858838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кутник 42"/>
          <p:cNvSpPr/>
          <p:nvPr>
            <p:custDataLst>
              <p:tags r:id="rId38"/>
            </p:custDataLst>
          </p:nvPr>
        </p:nvSpPr>
        <p:spPr bwMode="auto">
          <a:xfrm>
            <a:off x="2722563" y="6418263"/>
            <a:ext cx="846138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Autofit/>
          </a:bodyPr>
          <a:lstStyle/>
          <a:p>
            <a:pPr algn="ctr"/>
            <a:fld id="{7AAF138D-3DB9-4338-86AC-51FCB9461B52}" type="datetime'''''''2''0''''1''''1''''''''-20''''''''''''''''14'''''''''''''">
              <a:rPr lang="en-US" sz="1400" smtClean="0">
                <a:solidFill>
                  <a:schemeClr val="tx1"/>
                </a:solidFill>
              </a:rPr>
              <a:pPr algn="ctr"/>
              <a:t>2011-2014</a:t>
            </a:fld>
            <a:endParaRPr lang="uk-UA" sz="140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45" name="Прямокутник 44"/>
          <p:cNvSpPr/>
          <p:nvPr>
            <p:custDataLst>
              <p:tags r:id="rId39"/>
            </p:custDataLst>
          </p:nvPr>
        </p:nvSpPr>
        <p:spPr bwMode="gray">
          <a:xfrm>
            <a:off x="4222750" y="5137150"/>
            <a:ext cx="296863" cy="212725"/>
          </a:xfrm>
          <a:prstGeom prst="rect">
            <a:avLst/>
          </a:prstGeom>
          <a:solidFill>
            <a:srgbClr val="9DB1C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>
            <a:noAutofit/>
          </a:bodyPr>
          <a:lstStyle/>
          <a:p>
            <a:pPr algn="ctr"/>
            <a:fld id="{AA3DA756-C1B5-4851-94A8-580BFCA61C73}" type="datetime'''1'''''''''''''''''''',''''''''''''''''''''''6'''">
              <a:rPr lang="en-US" altLang="en-US" sz="1400" smtClean="0">
                <a:solidFill>
                  <a:schemeClr val="tx1"/>
                </a:solidFill>
              </a:rPr>
              <a:pPr algn="ctr"/>
              <a:t>1,6</a:t>
            </a:fld>
            <a:endParaRPr lang="uk-UA" sz="140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61" name="Прямокутник 60"/>
          <p:cNvSpPr/>
          <p:nvPr>
            <p:custDataLst>
              <p:tags r:id="rId40"/>
            </p:custDataLst>
          </p:nvPr>
        </p:nvSpPr>
        <p:spPr bwMode="auto">
          <a:xfrm>
            <a:off x="4167188" y="6418263"/>
            <a:ext cx="405871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/>
            <a:fld id="{D7877E36-ACC6-455A-B0AC-EC604B45BE4A}" type="datetime'''''2''''''0''''''''''''1''''''''''''''''''''''''''5'''''''''">
              <a:rPr lang="en-US" sz="1400" smtClean="0">
                <a:solidFill>
                  <a:schemeClr val="tx1"/>
                </a:solidFill>
              </a:rPr>
              <a:pPr algn="ctr"/>
              <a:t>2015</a:t>
            </a:fld>
            <a:endParaRPr lang="uk-UA" sz="140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08" name="Прямокутник 107"/>
          <p:cNvSpPr/>
          <p:nvPr>
            <p:custDataLst>
              <p:tags r:id="rId41"/>
            </p:custDataLst>
          </p:nvPr>
        </p:nvSpPr>
        <p:spPr bwMode="gray">
          <a:xfrm>
            <a:off x="7908925" y="5578475"/>
            <a:ext cx="276225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b">
            <a:noAutofit/>
          </a:bodyPr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Calibri"/>
                <a:sym typeface="Calibri"/>
              </a:rPr>
              <a:t>6,2</a:t>
            </a:r>
            <a:endParaRPr lang="uk-UA" sz="140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48" name="Прямокутник 47"/>
          <p:cNvSpPr/>
          <p:nvPr>
            <p:custDataLst>
              <p:tags r:id="rId42"/>
            </p:custDataLst>
          </p:nvPr>
        </p:nvSpPr>
        <p:spPr bwMode="gray">
          <a:xfrm>
            <a:off x="5448300" y="5006975"/>
            <a:ext cx="296863" cy="212725"/>
          </a:xfrm>
          <a:prstGeom prst="rect">
            <a:avLst/>
          </a:prstGeom>
          <a:solidFill>
            <a:srgbClr val="9DB1C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>
            <a:noAutofit/>
          </a:bodyPr>
          <a:lstStyle/>
          <a:p>
            <a:pPr algn="ctr"/>
            <a:fld id="{D303175B-2B88-4B29-8544-3186324013EF}" type="datetime'''''''''''''0'',''''''''''''''7'''''''''''''''''''''''''''''">
              <a:rPr lang="en-US" sz="1400" smtClean="0">
                <a:solidFill>
                  <a:schemeClr val="tx1"/>
                </a:solidFill>
              </a:rPr>
              <a:pPr algn="ctr"/>
              <a:t>0,7</a:t>
            </a:fld>
            <a:endParaRPr lang="uk-UA" sz="140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62" name="Прямокутник 61"/>
          <p:cNvSpPr/>
          <p:nvPr>
            <p:custDataLst>
              <p:tags r:id="rId43"/>
            </p:custDataLst>
          </p:nvPr>
        </p:nvSpPr>
        <p:spPr bwMode="auto">
          <a:xfrm>
            <a:off x="5392738" y="6418263"/>
            <a:ext cx="405871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/>
            <a:fld id="{F3D338A4-E593-4473-AEE7-2DD3371E6520}" type="datetime'2''''''''''''''01''''''''''''''''''''''''''''6'''''''''''''">
              <a:rPr lang="en-US" sz="1400" smtClean="0">
                <a:solidFill>
                  <a:schemeClr val="tx1"/>
                </a:solidFill>
              </a:rPr>
              <a:pPr algn="ctr"/>
              <a:t>2016</a:t>
            </a:fld>
            <a:endParaRPr lang="uk-UA" sz="140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63" name="Прямокутник 62"/>
          <p:cNvSpPr/>
          <p:nvPr>
            <p:custDataLst>
              <p:tags r:id="rId44"/>
            </p:custDataLst>
          </p:nvPr>
        </p:nvSpPr>
        <p:spPr bwMode="auto">
          <a:xfrm>
            <a:off x="6399213" y="6418263"/>
            <a:ext cx="846138" cy="42545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/>
            <a:fld id="{EAD98653-E545-4896-924F-1AA0DE8A79D3}" type="datetime'Раз''о''м 2''''''''''''''''''01''1-2''''''''''0''''''1''6'''''">
              <a:rPr lang="en-US" sz="1400" smtClean="0">
                <a:solidFill>
                  <a:schemeClr val="tx1"/>
                </a:solidFill>
              </a:rPr>
              <a:pPr algn="ctr"/>
              <a:t>Разом 2011-2016</a:t>
            </a:fld>
            <a:endParaRPr lang="uk-UA" sz="140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09" name="Прямокутник 108"/>
          <p:cNvSpPr/>
          <p:nvPr>
            <p:custDataLst>
              <p:tags r:id="rId45"/>
            </p:custDataLst>
          </p:nvPr>
        </p:nvSpPr>
        <p:spPr bwMode="gray">
          <a:xfrm>
            <a:off x="7899400" y="6146800"/>
            <a:ext cx="296863" cy="212725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/>
          <a:lstStyle/>
          <a:p>
            <a:pPr algn="ctr"/>
            <a:fld id="{537B6DF2-505D-4CD4-9208-B353757C833C}" type="datetime'''''''2'''''''''''''''''',''''''''0'''">
              <a:rPr lang="en-US" sz="1400">
                <a:solidFill>
                  <a:schemeClr val="bg1"/>
                </a:solidFill>
              </a:rPr>
              <a:pPr algn="ctr"/>
              <a:t>2,0</a:t>
            </a:fld>
            <a:endParaRPr lang="uk-UA" sz="1400" dirty="0">
              <a:solidFill>
                <a:schemeClr val="bg1"/>
              </a:solidFill>
              <a:latin typeface="Arial"/>
              <a:sym typeface="Arial"/>
            </a:endParaRPr>
          </a:p>
        </p:txBody>
      </p:sp>
      <p:sp>
        <p:nvSpPr>
          <p:cNvPr id="72" name="Прямокутник 71"/>
          <p:cNvSpPr/>
          <p:nvPr>
            <p:custDataLst>
              <p:tags r:id="rId46"/>
            </p:custDataLst>
          </p:nvPr>
        </p:nvSpPr>
        <p:spPr bwMode="auto">
          <a:xfrm>
            <a:off x="7843838" y="6418263"/>
            <a:ext cx="405871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/>
            <a:fld id="{14519C8E-FBD1-4820-A33D-01D05F3A8D9F}" type="datetime'''''''''''''''''2''''''''''0''17'''''''''''''''''''">
              <a:rPr lang="en-US" sz="1400" smtClean="0">
                <a:solidFill>
                  <a:schemeClr val="tx1"/>
                </a:solidFill>
              </a:rPr>
              <a:pPr algn="ctr"/>
              <a:t>2017</a:t>
            </a:fld>
            <a:endParaRPr lang="uk-UA" sz="140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93" name="Прямокутник 92"/>
          <p:cNvSpPr/>
          <p:nvPr>
            <p:custDataLst>
              <p:tags r:id="rId47"/>
            </p:custDataLst>
          </p:nvPr>
        </p:nvSpPr>
        <p:spPr bwMode="gray">
          <a:xfrm>
            <a:off x="6638925" y="4872038"/>
            <a:ext cx="366713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b"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"/>
                <a:sym typeface="Calibri"/>
              </a:rPr>
              <a:t>14,6</a:t>
            </a:r>
            <a:endParaRPr lang="uk-UA" sz="140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00" name="Rectangle 3"/>
          <p:cNvSpPr>
            <a:spLocks noGrp="1" noChangeArrowheads="1"/>
          </p:cNvSpPr>
          <p:nvPr>
            <p:custDataLst>
              <p:tags r:id="rId48"/>
            </p:custDataLst>
          </p:nvPr>
        </p:nvSpPr>
        <p:spPr bwMode="gray">
          <a:xfrm>
            <a:off x="6673850" y="5087938"/>
            <a:ext cx="296863" cy="2127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none" lIns="25400" tIns="0" rIns="2540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1B3BC044-A6A5-4429-90F2-AA538EAE4B3D}" type="datetime'''''''''''''''''''2'',0'''''''''''''''''''''''''''''">
              <a:rPr lang="uk-UA" altLang="en-US" sz="1400" smtClean="0">
                <a:solidFill>
                  <a:schemeClr val="bg1"/>
                </a:solidFill>
                <a:ea typeface="+mn-ea"/>
                <a:sym typeface="+mn-lt"/>
              </a:rPr>
              <a:pPr marL="0" indent="0" algn="ctr">
                <a:spcBef>
                  <a:spcPct val="0"/>
                </a:spcBef>
                <a:buNone/>
              </a:pPr>
              <a:t>2,0</a:t>
            </a:fld>
            <a:endParaRPr lang="uk-UA" altLang="uk-UA" sz="1400" dirty="0" smtClean="0">
              <a:solidFill>
                <a:schemeClr val="bg1"/>
              </a:solidFill>
              <a:ea typeface="+mn-ea"/>
              <a:sym typeface="+mn-lt"/>
            </a:endParaRPr>
          </a:p>
        </p:txBody>
      </p:sp>
      <p:sp>
        <p:nvSpPr>
          <p:cNvPr id="56" name="Овал 55"/>
          <p:cNvSpPr/>
          <p:nvPr>
            <p:custDataLst>
              <p:tags r:id="rId49"/>
            </p:custDataLst>
          </p:nvPr>
        </p:nvSpPr>
        <p:spPr bwMode="auto">
          <a:xfrm>
            <a:off x="7213600" y="4545013"/>
            <a:ext cx="441325" cy="2730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Calibri"/>
                <a:sym typeface="Calibri"/>
              </a:rPr>
              <a:t>42%</a:t>
            </a:r>
            <a:endParaRPr lang="uk-UA" sz="1400" b="1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78" name="TextBox 77"/>
          <p:cNvSpPr txBox="1"/>
          <p:nvPr>
            <p:custDataLst>
              <p:tags r:id="rId50"/>
            </p:custDataLst>
          </p:nvPr>
        </p:nvSpPr>
        <p:spPr>
          <a:xfrm>
            <a:off x="4016896" y="5538718"/>
            <a:ext cx="1093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00" dirty="0" smtClean="0"/>
              <a:t>Рівень</a:t>
            </a:r>
            <a:endParaRPr lang="en-US" sz="800" dirty="0" smtClean="0"/>
          </a:p>
          <a:p>
            <a:pPr algn="ctr"/>
            <a:r>
              <a:rPr lang="uk-UA" sz="800" dirty="0" smtClean="0"/>
              <a:t> розрахунків 93%</a:t>
            </a:r>
            <a:endParaRPr lang="uk-UA" sz="800" dirty="0"/>
          </a:p>
        </p:txBody>
      </p:sp>
      <p:sp>
        <p:nvSpPr>
          <p:cNvPr id="79" name="TextBox 78"/>
          <p:cNvSpPr txBox="1"/>
          <p:nvPr>
            <p:custDataLst>
              <p:tags r:id="rId51"/>
            </p:custDataLst>
          </p:nvPr>
        </p:nvSpPr>
        <p:spPr>
          <a:xfrm>
            <a:off x="5205028" y="5517232"/>
            <a:ext cx="1009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00" dirty="0" smtClean="0"/>
              <a:t>Рівень розрахунків 98%</a:t>
            </a:r>
            <a:endParaRPr lang="uk-UA" sz="800" dirty="0"/>
          </a:p>
        </p:txBody>
      </p:sp>
      <p:sp>
        <p:nvSpPr>
          <p:cNvPr id="83" name="TextBox 82"/>
          <p:cNvSpPr txBox="1"/>
          <p:nvPr>
            <p:custDataLst>
              <p:tags r:id="rId52"/>
            </p:custDataLst>
          </p:nvPr>
        </p:nvSpPr>
        <p:spPr>
          <a:xfrm>
            <a:off x="116463" y="5015498"/>
            <a:ext cx="2557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00" b="1" i="1" dirty="0" smtClean="0"/>
              <a:t>Обсяг заборгованості за спожитий газ який може бути врегульований шляхом </a:t>
            </a:r>
            <a:r>
              <a:rPr lang="uk-UA" sz="800" b="1" i="1" dirty="0"/>
              <a:t>реструктуризації заборгованості складає </a:t>
            </a:r>
            <a:r>
              <a:rPr lang="uk-UA" sz="800" b="1" i="1" dirty="0" smtClean="0"/>
              <a:t>7,1 млрд грн</a:t>
            </a:r>
            <a:endParaRPr lang="uk-UA" sz="800" b="1" i="1" dirty="0"/>
          </a:p>
        </p:txBody>
      </p:sp>
      <p:sp>
        <p:nvSpPr>
          <p:cNvPr id="84" name="TextBox 340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6416014" y="1836911"/>
            <a:ext cx="1049073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uk-UA" altLang="uk-UA" sz="1200" b="1" i="1" dirty="0" smtClean="0"/>
              <a:t>млрд грн</a:t>
            </a:r>
            <a:endParaRPr lang="uk-UA" altLang="uk-UA" sz="1600" b="1" i="1" dirty="0"/>
          </a:p>
        </p:txBody>
      </p:sp>
      <p:sp>
        <p:nvSpPr>
          <p:cNvPr id="40" name="Прямокутник 39"/>
          <p:cNvSpPr/>
          <p:nvPr>
            <p:custDataLst>
              <p:tags r:id="rId54"/>
            </p:custDataLst>
          </p:nvPr>
        </p:nvSpPr>
        <p:spPr>
          <a:xfrm>
            <a:off x="308484" y="5625244"/>
            <a:ext cx="374203" cy="1793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4" name="Прямокутник 73"/>
          <p:cNvSpPr/>
          <p:nvPr>
            <p:custDataLst>
              <p:tags r:id="rId55"/>
            </p:custDataLst>
          </p:nvPr>
        </p:nvSpPr>
        <p:spPr>
          <a:xfrm>
            <a:off x="330325" y="6346026"/>
            <a:ext cx="374203" cy="179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TextBox 43"/>
          <p:cNvSpPr txBox="1"/>
          <p:nvPr>
            <p:custDataLst>
              <p:tags r:id="rId56"/>
            </p:custDataLst>
          </p:nvPr>
        </p:nvSpPr>
        <p:spPr>
          <a:xfrm>
            <a:off x="668524" y="5553236"/>
            <a:ext cx="174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" dirty="0" smtClean="0"/>
              <a:t>- основний борг</a:t>
            </a:r>
            <a:r>
              <a:rPr lang="uk-UA" sz="800" dirty="0"/>
              <a:t> </a:t>
            </a:r>
            <a:r>
              <a:rPr lang="uk-UA" sz="800" dirty="0" smtClean="0"/>
              <a:t>(підлягає врегулюванню за рахунок РВТ)</a:t>
            </a:r>
            <a:endParaRPr lang="uk-UA" sz="800" dirty="0"/>
          </a:p>
        </p:txBody>
      </p:sp>
      <p:sp>
        <p:nvSpPr>
          <p:cNvPr id="75" name="TextBox 74"/>
          <p:cNvSpPr txBox="1"/>
          <p:nvPr>
            <p:custDataLst>
              <p:tags r:id="rId57"/>
            </p:custDataLst>
          </p:nvPr>
        </p:nvSpPr>
        <p:spPr>
          <a:xfrm>
            <a:off x="663025" y="6309439"/>
            <a:ext cx="11063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" dirty="0" smtClean="0"/>
              <a:t>- пені і штрафи</a:t>
            </a:r>
            <a:endParaRPr lang="uk-UA" sz="1000" dirty="0"/>
          </a:p>
        </p:txBody>
      </p:sp>
      <p:sp>
        <p:nvSpPr>
          <p:cNvPr id="85" name="Прямокутник 84"/>
          <p:cNvSpPr/>
          <p:nvPr>
            <p:custDataLst>
              <p:tags r:id="rId58"/>
            </p:custDataLst>
          </p:nvPr>
        </p:nvSpPr>
        <p:spPr>
          <a:xfrm>
            <a:off x="316009" y="6000750"/>
            <a:ext cx="374203" cy="179318"/>
          </a:xfrm>
          <a:prstGeom prst="rect">
            <a:avLst/>
          </a:prstGeom>
          <a:solidFill>
            <a:srgbClr val="9824A4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6" name="TextBox 85"/>
          <p:cNvSpPr txBox="1"/>
          <p:nvPr>
            <p:custDataLst>
              <p:tags r:id="rId59"/>
            </p:custDataLst>
          </p:nvPr>
        </p:nvSpPr>
        <p:spPr>
          <a:xfrm>
            <a:off x="654208" y="5928742"/>
            <a:ext cx="174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" dirty="0" smtClean="0"/>
              <a:t>- основний борг</a:t>
            </a:r>
            <a:r>
              <a:rPr lang="uk-UA" sz="800" dirty="0"/>
              <a:t> </a:t>
            </a:r>
            <a:r>
              <a:rPr lang="uk-UA" sz="800" dirty="0" smtClean="0"/>
              <a:t>( підлягає реструктуризації)</a:t>
            </a:r>
            <a:endParaRPr lang="uk-UA" sz="800" dirty="0"/>
          </a:p>
        </p:txBody>
      </p:sp>
      <p:sp>
        <p:nvSpPr>
          <p:cNvPr id="110" name="TextBox 109"/>
          <p:cNvSpPr txBox="1"/>
          <p:nvPr>
            <p:custDataLst>
              <p:tags r:id="rId60"/>
            </p:custDataLst>
          </p:nvPr>
        </p:nvSpPr>
        <p:spPr>
          <a:xfrm>
            <a:off x="8484450" y="5553236"/>
            <a:ext cx="142154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800" dirty="0" smtClean="0"/>
              <a:t>- Підлягає відшкодуванню за рахунок надходжень від споживачів</a:t>
            </a:r>
            <a:endParaRPr lang="uk-UA" sz="800" dirty="0"/>
          </a:p>
        </p:txBody>
      </p:sp>
      <p:sp>
        <p:nvSpPr>
          <p:cNvPr id="111" name="TextBox 110"/>
          <p:cNvSpPr txBox="1"/>
          <p:nvPr>
            <p:custDataLst>
              <p:tags r:id="rId61"/>
            </p:custDataLst>
          </p:nvPr>
        </p:nvSpPr>
        <p:spPr>
          <a:xfrm>
            <a:off x="8481392" y="6057292"/>
            <a:ext cx="138016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800" dirty="0" smtClean="0"/>
              <a:t>- Підлягає відшкодуванню за рахунок пільг та субсидій</a:t>
            </a:r>
            <a:endParaRPr lang="uk-UA" sz="800" dirty="0"/>
          </a:p>
        </p:txBody>
      </p:sp>
    </p:spTree>
    <p:extLst>
      <p:ext uri="{BB962C8B-B14F-4D97-AF65-F5344CB8AC3E}">
        <p14:creationId xmlns:p14="http://schemas.microsoft.com/office/powerpoint/2010/main" xmlns="" val="248271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'єкт 14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0917595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1986" name="think-cell Slide" r:id="rId24" imgW="216" imgH="216" progId="TCLayout.ActiveDocument.1">
              <p:embed/>
            </p:oleObj>
          </a:graphicData>
        </a:graphic>
      </p:graphicFrame>
      <p:sp>
        <p:nvSpPr>
          <p:cNvPr id="9" name="Прямокутник 8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uk-UA" sz="1600" b="1" dirty="0">
              <a:latin typeface="Arial"/>
              <a:ea typeface="ＭＳ Ｐゴシック"/>
              <a:sym typeface="Arial"/>
            </a:endParaRPr>
          </a:p>
        </p:txBody>
      </p:sp>
      <p:sp>
        <p:nvSpPr>
          <p:cNvPr id="84" name="Прямокутник 83"/>
          <p:cNvSpPr/>
          <p:nvPr/>
        </p:nvSpPr>
        <p:spPr>
          <a:xfrm>
            <a:off x="4232921" y="4313237"/>
            <a:ext cx="1027501" cy="158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Прямокутник 19"/>
          <p:cNvSpPr/>
          <p:nvPr/>
        </p:nvSpPr>
        <p:spPr>
          <a:xfrm>
            <a:off x="2927349" y="4381499"/>
            <a:ext cx="1065213" cy="87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1029775" y="332656"/>
            <a:ext cx="8461295" cy="690652"/>
          </a:xfrm>
          <a:prstGeom prst="rect">
            <a:avLst/>
          </a:prstGeom>
          <a:ln>
            <a:noFill/>
          </a:ln>
        </p:spPr>
        <p:txBody>
          <a:bodyPr vert="horz" lIns="89260" tIns="44633" rIns="89260" bIns="44633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000" b="1" dirty="0"/>
              <a:t>Стан укладання  підприємствами теплоенергетики договорів на постачання природного газу на опалювальний період </a:t>
            </a:r>
            <a:r>
              <a:rPr lang="uk-UA" sz="2000" b="1" dirty="0" smtClean="0"/>
              <a:t>2017/2018 станом на </a:t>
            </a:r>
            <a:r>
              <a:rPr lang="uk-UA" sz="2000" b="1" dirty="0" smtClean="0">
                <a:solidFill>
                  <a:srgbClr val="FF0000"/>
                </a:solidFill>
              </a:rPr>
              <a:t>06.11.2017</a:t>
            </a:r>
            <a:endParaRPr lang="uk-UA" sz="2000" b="1" dirty="0">
              <a:solidFill>
                <a:srgbClr val="FF0000"/>
              </a:solidFill>
            </a:endParaRPr>
          </a:p>
        </p:txBody>
      </p:sp>
      <p:pic>
        <p:nvPicPr>
          <p:cNvPr id="5" name="Изображение 1" descr="minregion_logo_concept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433" y="191423"/>
            <a:ext cx="675907" cy="831885"/>
          </a:xfrm>
          <a:prstGeom prst="rect">
            <a:avLst/>
          </a:prstGeom>
        </p:spPr>
      </p:pic>
      <p:sp>
        <p:nvSpPr>
          <p:cNvPr id="6" name="Прямоугольник 2"/>
          <p:cNvSpPr/>
          <p:nvPr>
            <p:custDataLst>
              <p:tags r:id="rId5"/>
            </p:custDataLst>
          </p:nvPr>
        </p:nvSpPr>
        <p:spPr>
          <a:xfrm flipV="1">
            <a:off x="490670" y="1129605"/>
            <a:ext cx="9067908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" name="Пряма сполучна лінія 1"/>
          <p:cNvCxnSpPr/>
          <p:nvPr>
            <p:custDataLst>
              <p:tags r:id="rId6"/>
            </p:custDataLst>
          </p:nvPr>
        </p:nvCxnSpPr>
        <p:spPr bwMode="auto">
          <a:xfrm>
            <a:off x="1444625" y="2678113"/>
            <a:ext cx="211138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>
            <p:custDataLst>
              <p:tags r:id="rId7"/>
            </p:custDataLst>
          </p:nvPr>
        </p:nvCxnSpPr>
        <p:spPr bwMode="auto">
          <a:xfrm>
            <a:off x="2717800" y="4456113"/>
            <a:ext cx="211138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кутник 6"/>
          <p:cNvSpPr/>
          <p:nvPr>
            <p:custDataLst>
              <p:tags r:id="rId8"/>
            </p:custDataLst>
          </p:nvPr>
        </p:nvSpPr>
        <p:spPr bwMode="auto">
          <a:xfrm>
            <a:off x="2928938" y="4456113"/>
            <a:ext cx="1063625" cy="6350"/>
          </a:xfrm>
          <a:prstGeom prst="rect">
            <a:avLst/>
          </a:prstGeom>
          <a:solidFill>
            <a:srgbClr val="C3CFE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112" name="Chart 3"/>
          <p:cNvGraphicFramePr/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xmlns="" val="35105067"/>
              </p:ext>
            </p:extLst>
          </p:nvPr>
        </p:nvGraphicFramePr>
        <p:xfrm>
          <a:off x="193675" y="2595563"/>
          <a:ext cx="5260975" cy="198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sp>
        <p:nvSpPr>
          <p:cNvPr id="17" name="Прямокутник 16"/>
          <p:cNvSpPr/>
          <p:nvPr>
            <p:custDataLst>
              <p:tags r:id="rId10"/>
            </p:custDataLst>
          </p:nvPr>
        </p:nvSpPr>
        <p:spPr bwMode="auto">
          <a:xfrm>
            <a:off x="385763" y="4445000"/>
            <a:ext cx="1054100" cy="26988"/>
          </a:xfrm>
          <a:prstGeom prst="rect">
            <a:avLst/>
          </a:prstGeom>
          <a:solidFill>
            <a:srgbClr val="6F8DB9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5" name="Пряма сполучна лінія 24"/>
          <p:cNvCxnSpPr/>
          <p:nvPr>
            <p:custDataLst>
              <p:tags r:id="rId11"/>
            </p:custDataLst>
          </p:nvPr>
        </p:nvCxnSpPr>
        <p:spPr bwMode="auto">
          <a:xfrm>
            <a:off x="4733925" y="4437063"/>
            <a:ext cx="0" cy="31750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сполучна лінія 21"/>
          <p:cNvCxnSpPr/>
          <p:nvPr>
            <p:custDataLst>
              <p:tags r:id="rId12"/>
            </p:custDataLst>
          </p:nvPr>
        </p:nvCxnSpPr>
        <p:spPr bwMode="auto">
          <a:xfrm>
            <a:off x="3460750" y="4430713"/>
            <a:ext cx="0" cy="28575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кутник 7"/>
          <p:cNvSpPr/>
          <p:nvPr>
            <p:custDataLst>
              <p:tags r:id="rId13"/>
            </p:custDataLst>
          </p:nvPr>
        </p:nvSpPr>
        <p:spPr bwMode="auto">
          <a:xfrm>
            <a:off x="361950" y="4652963"/>
            <a:ext cx="1103313" cy="42545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ea typeface="ＭＳ Ｐゴシック"/>
                <a:sym typeface="Arial"/>
              </a:rPr>
              <a:t>Заплановано всього</a:t>
            </a:r>
            <a:endParaRPr lang="uk-UA" sz="1400" dirty="0">
              <a:solidFill>
                <a:schemeClr val="tx1"/>
              </a:solidFill>
              <a:latin typeface="Arial"/>
              <a:ea typeface="ＭＳ Ｐゴシック"/>
              <a:sym typeface="Arial"/>
            </a:endParaRPr>
          </a:p>
        </p:txBody>
      </p:sp>
      <p:sp>
        <p:nvSpPr>
          <p:cNvPr id="13" name="Прямокутник 12"/>
          <p:cNvSpPr/>
          <p:nvPr>
            <p:custDataLst>
              <p:tags r:id="rId14"/>
            </p:custDataLst>
          </p:nvPr>
        </p:nvSpPr>
        <p:spPr bwMode="gray">
          <a:xfrm>
            <a:off x="492125" y="3363913"/>
            <a:ext cx="842963" cy="42545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/>
          <a:lstStyle/>
          <a:p>
            <a:pPr algn="ctr"/>
            <a:fld id="{9FDFE259-0E70-4087-A6E9-C512D6C62075}" type="datetime'''2''''''.''''''1''''2''''''''''''''''''''''''''''''''''2'">
              <a:rPr lang="en-US" altLang="en-US" sz="1400" smtClean="0">
                <a:solidFill>
                  <a:schemeClr val="bg1"/>
                </a:solidFill>
                <a:ea typeface="ＭＳ Ｐゴシック"/>
              </a:rPr>
              <a:pPr algn="ctr"/>
              <a:t>2.122</a:t>
            </a:fld>
            <a:r>
              <a:rPr lang="en-US" sz="1400" dirty="0" smtClean="0">
                <a:solidFill>
                  <a:schemeClr val="bg1"/>
                </a:solidFill>
                <a:ea typeface="ＭＳ Ｐゴシック"/>
              </a:rPr>
              <a:t/>
            </a:r>
            <a:br>
              <a:rPr lang="en-US" sz="1400" dirty="0" smtClean="0">
                <a:solidFill>
                  <a:schemeClr val="bg1"/>
                </a:solidFill>
                <a:ea typeface="ＭＳ Ｐゴシック"/>
              </a:rPr>
            </a:br>
            <a:r>
              <a:rPr lang="uk-UA" sz="1400" dirty="0" smtClean="0">
                <a:solidFill>
                  <a:schemeClr val="bg1"/>
                </a:solidFill>
                <a:ea typeface="ＭＳ Ｐゴシック"/>
              </a:rPr>
              <a:t>отримано</a:t>
            </a:r>
            <a:endParaRPr lang="uk-UA" sz="1400" dirty="0">
              <a:solidFill>
                <a:schemeClr val="bg1"/>
              </a:solidFill>
              <a:latin typeface="Arial"/>
              <a:ea typeface="ＭＳ Ｐゴシック"/>
              <a:sym typeface="Arial"/>
            </a:endParaRPr>
          </a:p>
        </p:txBody>
      </p:sp>
      <p:sp>
        <p:nvSpPr>
          <p:cNvPr id="36" name="Rectangle 3"/>
          <p:cNvSpPr>
            <a:spLocks noGrp="1" noChangeArrowheads="1"/>
          </p:cNvSpPr>
          <p:nvPr>
            <p:custDataLst>
              <p:tags r:id="rId15"/>
            </p:custDataLst>
          </p:nvPr>
        </p:nvSpPr>
        <p:spPr bwMode="gray">
          <a:xfrm>
            <a:off x="1939925" y="3460750"/>
            <a:ext cx="4937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B8526350-D772-4FA5-BEF3-E12E864D1444}" type="datetime'''2''''''''''''''''''.0''''''''''''''''''''9''9'''''''''''''">
              <a:rPr lang="uk-UA" altLang="en-US" sz="1400" smtClean="0"/>
              <a:pPr marL="0" indent="0" algn="ctr">
                <a:spcBef>
                  <a:spcPct val="0"/>
                </a:spcBef>
                <a:buNone/>
              </a:pPr>
              <a:t>2.099</a:t>
            </a:fld>
            <a:endParaRPr lang="uk-UA" altLang="uk-UA" sz="1400" dirty="0" smtClean="0">
              <a:latin typeface="Arial"/>
              <a:ea typeface="ＭＳ Ｐゴシック"/>
              <a:sym typeface="Arial"/>
            </a:endParaRPr>
          </a:p>
        </p:txBody>
      </p:sp>
      <p:sp>
        <p:nvSpPr>
          <p:cNvPr id="109" name="Rectangle 3"/>
          <p:cNvSpPr>
            <a:spLocks noGrp="1" noChangeArrowheads="1"/>
          </p:cNvSpPr>
          <p:nvPr>
            <p:custDataLst>
              <p:tags r:id="rId16"/>
            </p:custDataLst>
          </p:nvPr>
        </p:nvSpPr>
        <p:spPr bwMode="gray">
          <a:xfrm>
            <a:off x="788988" y="4381500"/>
            <a:ext cx="247650" cy="212725"/>
          </a:xfrm>
          <a:prstGeom prst="rect">
            <a:avLst/>
          </a:prstGeom>
          <a:solidFill>
            <a:srgbClr val="C3CFE1"/>
          </a:solidFill>
          <a:ln w="9525">
            <a:noFill/>
            <a:miter lim="800000"/>
            <a:headEnd/>
            <a:tailEnd/>
          </a:ln>
        </p:spPr>
        <p:txBody>
          <a:bodyPr vert="horz" wrap="none" lIns="25400" tIns="0" rIns="2540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15636105-1BB8-42D6-80B4-67B889FCBCD6}" type="datetime'2''''''''9'''''''''''''''''''''''">
              <a:rPr lang="uk-UA" altLang="en-US" sz="1400" smtClean="0"/>
              <a:pPr marL="0" indent="0" algn="ctr">
                <a:spcBef>
                  <a:spcPct val="0"/>
                </a:spcBef>
                <a:buNone/>
              </a:pPr>
              <a:t>29</a:t>
            </a:fld>
            <a:endParaRPr lang="uk-UA" altLang="uk-UA" sz="1400" dirty="0" smtClean="0">
              <a:ea typeface="ＭＳ Ｐゴシック"/>
              <a:sym typeface="+mn-lt"/>
            </a:endParaRPr>
          </a:p>
        </p:txBody>
      </p:sp>
      <p:sp>
        <p:nvSpPr>
          <p:cNvPr id="10" name="Прямокутник 9"/>
          <p:cNvSpPr/>
          <p:nvPr>
            <p:custDataLst>
              <p:tags r:id="rId17"/>
            </p:custDataLst>
          </p:nvPr>
        </p:nvSpPr>
        <p:spPr bwMode="auto">
          <a:xfrm>
            <a:off x="1787525" y="4652963"/>
            <a:ext cx="796925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ea typeface="ＭＳ Ｐゴシック"/>
                <a:sym typeface="Arial"/>
              </a:rPr>
              <a:t>Укладено</a:t>
            </a:r>
            <a:endParaRPr lang="uk-UA" sz="1400" dirty="0">
              <a:solidFill>
                <a:schemeClr val="tx1"/>
              </a:solidFill>
              <a:latin typeface="Arial"/>
              <a:ea typeface="ＭＳ Ｐゴシック"/>
              <a:sym typeface="Arial"/>
            </a:endParaRPr>
          </a:p>
        </p:txBody>
      </p:sp>
      <p:sp>
        <p:nvSpPr>
          <p:cNvPr id="11" name="Прямокутник 10"/>
          <p:cNvSpPr/>
          <p:nvPr>
            <p:custDataLst>
              <p:tags r:id="rId18"/>
            </p:custDataLst>
          </p:nvPr>
        </p:nvSpPr>
        <p:spPr bwMode="auto">
          <a:xfrm>
            <a:off x="2927350" y="4652963"/>
            <a:ext cx="1068388" cy="42545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ea typeface="ＭＳ Ｐゴシック"/>
              </a:rPr>
              <a:t>На опрацюванні</a:t>
            </a:r>
            <a:endParaRPr lang="uk-UA" sz="1400" dirty="0">
              <a:solidFill>
                <a:schemeClr val="tx1"/>
              </a:solidFill>
              <a:latin typeface="Arial"/>
              <a:ea typeface="ＭＳ Ｐゴシック"/>
              <a:sym typeface="Arial"/>
            </a:endParaRPr>
          </a:p>
        </p:txBody>
      </p:sp>
      <p:sp>
        <p:nvSpPr>
          <p:cNvPr id="45" name="Rectangle 3"/>
          <p:cNvSpPr>
            <a:spLocks noGrp="1" noChangeArrowheads="1"/>
          </p:cNvSpPr>
          <p:nvPr>
            <p:custDataLst>
              <p:tags r:id="rId19"/>
            </p:custDataLst>
          </p:nvPr>
        </p:nvSpPr>
        <p:spPr bwMode="gray">
          <a:xfrm>
            <a:off x="4592638" y="4192588"/>
            <a:ext cx="282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2DFA7F3F-CCCA-4DD2-8F61-5161ABD2F1A0}" type="datetime'''''''''''''''''''''''''''''''1''6'''''''''''''''''''''''''">
              <a:rPr lang="uk-UA" altLang="en-US" sz="1600" b="1" smtClean="0">
                <a:ea typeface="ＭＳ Ｐゴシック"/>
                <a:sym typeface="+mn-lt"/>
              </a:rPr>
              <a:pPr marL="0" indent="0" algn="ctr">
                <a:spcBef>
                  <a:spcPct val="0"/>
                </a:spcBef>
                <a:buNone/>
              </a:pPr>
              <a:t>16</a:t>
            </a:fld>
            <a:endParaRPr lang="uk-UA" altLang="uk-UA" sz="1600" b="1" dirty="0" smtClean="0">
              <a:ea typeface="ＭＳ Ｐゴシック"/>
              <a:sym typeface="+mn-lt"/>
            </a:endParaRPr>
          </a:p>
        </p:txBody>
      </p:sp>
      <p:sp>
        <p:nvSpPr>
          <p:cNvPr id="39" name="Прямокутник 38"/>
          <p:cNvSpPr/>
          <p:nvPr>
            <p:custDataLst>
              <p:tags r:id="rId20"/>
            </p:custDataLst>
          </p:nvPr>
        </p:nvSpPr>
        <p:spPr bwMode="auto">
          <a:xfrm>
            <a:off x="4070350" y="4652963"/>
            <a:ext cx="1327150" cy="42545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lang="uk-UA" altLang="en-US" sz="1400" dirty="0" smtClean="0">
                <a:solidFill>
                  <a:schemeClr val="tx1"/>
                </a:solidFill>
                <a:ea typeface="ＭＳ Ｐゴシック"/>
              </a:rPr>
              <a:t>Повернуто на доопрацювання</a:t>
            </a:r>
            <a:endParaRPr lang="uk-UA" sz="1400" dirty="0">
              <a:solidFill>
                <a:schemeClr val="tx1"/>
              </a:solidFill>
              <a:latin typeface="Arial"/>
              <a:ea typeface="ＭＳ Ｐゴシック"/>
              <a:sym typeface="Arial"/>
            </a:endParaRPr>
          </a:p>
        </p:txBody>
      </p:sp>
      <p:sp>
        <p:nvSpPr>
          <p:cNvPr id="24" name="TextBox 23"/>
          <p:cNvSpPr txBox="1"/>
          <p:nvPr>
            <p:custDataLst>
              <p:tags r:id="rId21"/>
            </p:custDataLst>
          </p:nvPr>
        </p:nvSpPr>
        <p:spPr>
          <a:xfrm>
            <a:off x="224794" y="1925965"/>
            <a:ext cx="4799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/>
              <a:t>Кількість укладених договорів </a:t>
            </a:r>
          </a:p>
          <a:p>
            <a:pPr algn="ctr"/>
            <a:r>
              <a:rPr lang="uk-UA" sz="1200" b="1" dirty="0" smtClean="0"/>
              <a:t>на природний газ, од</a:t>
            </a:r>
            <a:endParaRPr lang="uk-UA" sz="1200" b="1" dirty="0"/>
          </a:p>
        </p:txBody>
      </p:sp>
      <p:sp>
        <p:nvSpPr>
          <p:cNvPr id="48" name="TextBox 47"/>
          <p:cNvSpPr txBox="1"/>
          <p:nvPr>
            <p:custDataLst>
              <p:tags r:id="rId22"/>
            </p:custDataLst>
          </p:nvPr>
        </p:nvSpPr>
        <p:spPr>
          <a:xfrm>
            <a:off x="5781091" y="1124744"/>
            <a:ext cx="3870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00" b="1" dirty="0" smtClean="0"/>
              <a:t>Інформація, </a:t>
            </a:r>
            <a:r>
              <a:rPr lang="ru-RU" sz="1100" b="1" dirty="0"/>
              <a:t>про </a:t>
            </a:r>
            <a:r>
              <a:rPr lang="ru-RU" sz="1100" b="1" dirty="0" err="1"/>
              <a:t>підприємства</a:t>
            </a:r>
            <a:r>
              <a:rPr lang="ru-RU" sz="1100" b="1" dirty="0"/>
              <a:t>, </a:t>
            </a:r>
            <a:r>
              <a:rPr lang="ru-RU" sz="1100" b="1" dirty="0" err="1"/>
              <a:t>які</a:t>
            </a:r>
            <a:r>
              <a:rPr lang="ru-RU" sz="1100" b="1" dirty="0"/>
              <a:t> не </a:t>
            </a:r>
            <a:r>
              <a:rPr lang="ru-RU" sz="1100" b="1" dirty="0" err="1"/>
              <a:t>надали</a:t>
            </a:r>
            <a:r>
              <a:rPr lang="ru-RU" sz="1100" b="1" dirty="0"/>
              <a:t> </a:t>
            </a:r>
            <a:r>
              <a:rPr lang="ru-RU" sz="1100" b="1" dirty="0" err="1"/>
              <a:t>належним</a:t>
            </a:r>
            <a:r>
              <a:rPr lang="ru-RU" sz="1100" b="1" dirty="0"/>
              <a:t> чином </a:t>
            </a:r>
            <a:r>
              <a:rPr lang="ru-RU" sz="1100" b="1" dirty="0" err="1"/>
              <a:t>оформлені</a:t>
            </a:r>
            <a:r>
              <a:rPr lang="ru-RU" sz="1100" b="1" dirty="0"/>
              <a:t> і </a:t>
            </a:r>
            <a:r>
              <a:rPr lang="ru-RU" sz="1100" b="1" dirty="0" err="1"/>
              <a:t>підписані</a:t>
            </a:r>
            <a:r>
              <a:rPr lang="ru-RU" sz="1100" b="1" dirty="0"/>
              <a:t>  </a:t>
            </a:r>
            <a:r>
              <a:rPr lang="ru-RU" sz="1100" b="1" dirty="0" err="1"/>
              <a:t>проекти</a:t>
            </a:r>
            <a:r>
              <a:rPr lang="ru-RU" sz="1100" b="1" dirty="0"/>
              <a:t> </a:t>
            </a:r>
            <a:r>
              <a:rPr lang="ru-RU" sz="1100" b="1" dirty="0" err="1"/>
              <a:t>договорів</a:t>
            </a:r>
            <a:r>
              <a:rPr lang="ru-RU" sz="1100" b="1" dirty="0"/>
              <a:t> </a:t>
            </a:r>
            <a:r>
              <a:rPr lang="ru-RU" sz="1100" b="1" dirty="0" err="1"/>
              <a:t>постачання</a:t>
            </a:r>
            <a:r>
              <a:rPr lang="ru-RU" sz="1100" b="1" dirty="0"/>
              <a:t> природного газу на </a:t>
            </a:r>
            <a:r>
              <a:rPr lang="ru-RU" sz="1100" b="1" dirty="0" err="1"/>
              <a:t>опалювальний</a:t>
            </a:r>
            <a:r>
              <a:rPr lang="ru-RU" sz="1100" b="1" dirty="0"/>
              <a:t> </a:t>
            </a:r>
            <a:r>
              <a:rPr lang="ru-RU" sz="1100" b="1" dirty="0" err="1"/>
              <a:t>період</a:t>
            </a:r>
            <a:r>
              <a:rPr lang="ru-RU" sz="1100" b="1" dirty="0"/>
              <a:t> </a:t>
            </a:r>
            <a:r>
              <a:rPr lang="ru-RU" sz="1100" b="1" dirty="0" smtClean="0"/>
              <a:t>2017/2018</a:t>
            </a:r>
            <a:endParaRPr lang="uk-UA" sz="1100" b="1" dirty="0"/>
          </a:p>
        </p:txBody>
      </p:sp>
      <p:graphicFrame>
        <p:nvGraphicFramePr>
          <p:cNvPr id="19" name="Таблиця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26049186"/>
              </p:ext>
            </p:extLst>
          </p:nvPr>
        </p:nvGraphicFramePr>
        <p:xfrm>
          <a:off x="5746276" y="1942414"/>
          <a:ext cx="3748939" cy="445028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48739"/>
                <a:gridCol w="1800200"/>
              </a:tblGrid>
              <a:tr h="402157"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1" u="none" strike="noStrike" dirty="0" smtClean="0">
                          <a:effectLst/>
                        </a:rPr>
                        <a:t>Регіон</a:t>
                      </a:r>
                      <a:endParaRPr lang="uk-U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Кількість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підприємств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які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не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надали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проекти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договорів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</a:tr>
              <a:tr h="155937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1" u="none" strike="noStrike" dirty="0">
                          <a:effectLst/>
                          <a:latin typeface="Calibri" panose="020F0502020204030204" pitchFamily="34" charset="0"/>
                        </a:rPr>
                        <a:t>Волинська область</a:t>
                      </a:r>
                      <a:endParaRPr lang="uk-UA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uk-U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5937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1" u="none" strike="noStrike" dirty="0">
                          <a:effectLst/>
                          <a:latin typeface="Calibri" panose="020F0502020204030204" pitchFamily="34" charset="0"/>
                        </a:rPr>
                        <a:t>Вінницька область</a:t>
                      </a:r>
                      <a:endParaRPr lang="uk-UA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uk-U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5937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1" u="none" strike="noStrike" dirty="0">
                          <a:effectLst/>
                          <a:latin typeface="Calibri" panose="020F0502020204030204" pitchFamily="34" charset="0"/>
                        </a:rPr>
                        <a:t>Дніпропетровська область</a:t>
                      </a:r>
                      <a:endParaRPr lang="uk-UA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uk-U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5937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1" u="none" strike="noStrike" dirty="0">
                          <a:effectLst/>
                          <a:latin typeface="Calibri" panose="020F0502020204030204" pitchFamily="34" charset="0"/>
                        </a:rPr>
                        <a:t>Донецька область</a:t>
                      </a:r>
                      <a:endParaRPr lang="uk-UA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uk-U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5937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1" u="none" strike="noStrike" dirty="0">
                          <a:effectLst/>
                          <a:latin typeface="Calibri" panose="020F0502020204030204" pitchFamily="34" charset="0"/>
                        </a:rPr>
                        <a:t>Житомирська область</a:t>
                      </a:r>
                      <a:endParaRPr lang="uk-UA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uk-U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5937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1" u="none" strike="noStrike" dirty="0">
                          <a:effectLst/>
                          <a:latin typeface="Calibri" panose="020F0502020204030204" pitchFamily="34" charset="0"/>
                        </a:rPr>
                        <a:t>Запорізька область</a:t>
                      </a:r>
                      <a:endParaRPr lang="uk-UA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uk-U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5937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1" u="none" strike="noStrike" dirty="0">
                          <a:effectLst/>
                          <a:latin typeface="Calibri" panose="020F0502020204030204" pitchFamily="34" charset="0"/>
                        </a:rPr>
                        <a:t>Івано-Франківська область</a:t>
                      </a:r>
                      <a:endParaRPr lang="uk-UA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uk-U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5937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1" u="none" strike="noStrike" dirty="0">
                          <a:effectLst/>
                          <a:latin typeface="Calibri" panose="020F0502020204030204" pitchFamily="34" charset="0"/>
                        </a:rPr>
                        <a:t>Київська область</a:t>
                      </a:r>
                      <a:endParaRPr lang="uk-UA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uk-U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5937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1" u="none" strike="noStrike" dirty="0">
                          <a:effectLst/>
                          <a:latin typeface="Calibri" panose="020F0502020204030204" pitchFamily="34" charset="0"/>
                        </a:rPr>
                        <a:t>Кіровоградська область</a:t>
                      </a:r>
                      <a:endParaRPr lang="uk-UA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uk-U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5937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1" u="none" strike="noStrike" dirty="0">
                          <a:effectLst/>
                          <a:latin typeface="Calibri" panose="020F0502020204030204" pitchFamily="34" charset="0"/>
                        </a:rPr>
                        <a:t>Луганська область</a:t>
                      </a:r>
                      <a:endParaRPr lang="uk-UA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uk-U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5937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1" u="none" strike="noStrike" dirty="0">
                          <a:effectLst/>
                          <a:latin typeface="Calibri" panose="020F0502020204030204" pitchFamily="34" charset="0"/>
                        </a:rPr>
                        <a:t>Львівська область</a:t>
                      </a:r>
                      <a:endParaRPr lang="uk-UA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uk-U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5937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1" u="none" strike="noStrike" dirty="0">
                          <a:effectLst/>
                          <a:latin typeface="Calibri" panose="020F0502020204030204" pitchFamily="34" charset="0"/>
                        </a:rPr>
                        <a:t>Миколаївська область</a:t>
                      </a:r>
                      <a:endParaRPr lang="uk-UA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uk-U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5937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1" u="none" strike="noStrike" dirty="0">
                          <a:effectLst/>
                          <a:latin typeface="Calibri" panose="020F0502020204030204" pitchFamily="34" charset="0"/>
                        </a:rPr>
                        <a:t>Одеська область</a:t>
                      </a:r>
                      <a:endParaRPr lang="uk-UA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uk-U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5937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1" u="none" strike="noStrike" dirty="0">
                          <a:effectLst/>
                          <a:latin typeface="Calibri" panose="020F0502020204030204" pitchFamily="34" charset="0"/>
                        </a:rPr>
                        <a:t>Полтавська область</a:t>
                      </a:r>
                      <a:endParaRPr lang="uk-UA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uk-U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5937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1" u="none" strike="noStrike" dirty="0">
                          <a:effectLst/>
                          <a:latin typeface="Calibri" panose="020F0502020204030204" pitchFamily="34" charset="0"/>
                        </a:rPr>
                        <a:t>Рівненська область</a:t>
                      </a:r>
                      <a:endParaRPr lang="uk-UA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uk-U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5937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1" u="none" strike="noStrike" dirty="0">
                          <a:effectLst/>
                          <a:latin typeface="Calibri" panose="020F0502020204030204" pitchFamily="34" charset="0"/>
                        </a:rPr>
                        <a:t>Сумська область</a:t>
                      </a:r>
                      <a:endParaRPr lang="uk-UA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uk-U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5937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1" u="none" strike="noStrike" dirty="0">
                          <a:effectLst/>
                          <a:latin typeface="Calibri" panose="020F0502020204030204" pitchFamily="34" charset="0"/>
                        </a:rPr>
                        <a:t>Тернопільської області</a:t>
                      </a:r>
                      <a:endParaRPr lang="uk-UA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uk-U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5937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1" u="none" strike="noStrike" dirty="0">
                          <a:effectLst/>
                          <a:latin typeface="Calibri" panose="020F0502020204030204" pitchFamily="34" charset="0"/>
                        </a:rPr>
                        <a:t>Харківська область</a:t>
                      </a:r>
                      <a:endParaRPr lang="uk-UA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uk-U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5937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1" u="none" strike="noStrike" dirty="0">
                          <a:effectLst/>
                          <a:latin typeface="Calibri" panose="020F0502020204030204" pitchFamily="34" charset="0"/>
                        </a:rPr>
                        <a:t>Херсонська область</a:t>
                      </a:r>
                      <a:endParaRPr lang="uk-UA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uk-U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5937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1" u="none" strike="noStrike" dirty="0">
                          <a:effectLst/>
                          <a:latin typeface="Calibri" panose="020F0502020204030204" pitchFamily="34" charset="0"/>
                        </a:rPr>
                        <a:t>Хмельницька область</a:t>
                      </a:r>
                      <a:endParaRPr lang="uk-UA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uk-U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5937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1" u="none" strike="noStrike" dirty="0">
                          <a:effectLst/>
                          <a:latin typeface="Calibri" panose="020F0502020204030204" pitchFamily="34" charset="0"/>
                        </a:rPr>
                        <a:t>Черкаська область</a:t>
                      </a:r>
                      <a:endParaRPr lang="uk-UA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uk-U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5937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1" u="none" strike="noStrike" dirty="0">
                          <a:effectLst/>
                          <a:latin typeface="Calibri" panose="020F0502020204030204" pitchFamily="34" charset="0"/>
                        </a:rPr>
                        <a:t>Чернігівська область</a:t>
                      </a:r>
                      <a:endParaRPr lang="uk-UA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uk-U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5937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1" u="none" strike="noStrike" dirty="0">
                          <a:effectLst/>
                          <a:latin typeface="Calibri" panose="020F0502020204030204" pitchFamily="34" charset="0"/>
                        </a:rPr>
                        <a:t>Чернівецька область</a:t>
                      </a:r>
                      <a:endParaRPr lang="uk-UA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uk-U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5937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1" u="none" strike="noStrike" dirty="0" err="1">
                          <a:effectLst/>
                          <a:latin typeface="Calibri" panose="020F0502020204030204" pitchFamily="34" charset="0"/>
                        </a:rPr>
                        <a:t>м.Київ</a:t>
                      </a:r>
                      <a:endParaRPr lang="uk-UA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uk-U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5937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1" u="none" strike="noStrike" dirty="0">
                          <a:effectLst/>
                          <a:latin typeface="Calibri" panose="020F0502020204030204" pitchFamily="34" charset="0"/>
                        </a:rPr>
                        <a:t>ВСЬОГО</a:t>
                      </a:r>
                      <a:endParaRPr lang="uk-UA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  <a:endParaRPr lang="uk-U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14" name="Прямокутник 113"/>
          <p:cNvSpPr/>
          <p:nvPr/>
        </p:nvSpPr>
        <p:spPr>
          <a:xfrm>
            <a:off x="600955" y="4991100"/>
            <a:ext cx="5835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en-US" sz="1400" b="1" dirty="0" smtClean="0">
                <a:ea typeface="ＭＳ Ｐゴシック"/>
              </a:rPr>
              <a:t>2151</a:t>
            </a:r>
            <a:r>
              <a:rPr lang="en-US" sz="1000" b="1" dirty="0">
                <a:ea typeface="ＭＳ Ｐゴシック"/>
              </a:rPr>
              <a:t/>
            </a:r>
            <a:br>
              <a:rPr lang="en-US" sz="1000" b="1" dirty="0">
                <a:ea typeface="ＭＳ Ｐゴシック"/>
              </a:rPr>
            </a:br>
            <a:endParaRPr lang="uk-UA" sz="1000" b="1" dirty="0"/>
          </a:p>
        </p:txBody>
      </p:sp>
      <p:sp>
        <p:nvSpPr>
          <p:cNvPr id="18" name="Прямокутник 17"/>
          <p:cNvSpPr/>
          <p:nvPr/>
        </p:nvSpPr>
        <p:spPr>
          <a:xfrm>
            <a:off x="385763" y="4056261"/>
            <a:ext cx="10370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en-US" sz="1400" dirty="0" smtClean="0">
                <a:ea typeface="ＭＳ Ｐゴシック"/>
                <a:sym typeface="+mn-lt"/>
              </a:rPr>
              <a:t>очікується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xmlns="" val="85527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80851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43010" name="think-cell Slide" r:id="rId118" imgW="360" imgH="360" progId="TCLayout.ActiveDocument.1">
              <p:embed/>
            </p:oleObj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anchor="ctr" anchorCtr="0">
            <a:noAutofit/>
          </a:bodyPr>
          <a:lstStyle/>
          <a:p>
            <a:pPr algn="ctr">
              <a:defRPr/>
            </a:pPr>
            <a:endParaRPr lang="en-US" sz="700" dirty="0">
              <a:latin typeface="Arial"/>
              <a:sym typeface="Arial"/>
            </a:endParaRPr>
          </a:p>
        </p:txBody>
      </p:sp>
      <p:pic>
        <p:nvPicPr>
          <p:cNvPr id="7172" name="Picture 96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19"/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 hidden="1"/>
          <p:cNvSpPr/>
          <p:nvPr>
            <p:custDataLst>
              <p:tags r:id="rId4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ru-RU" sz="500">
              <a:sym typeface="Arial"/>
            </a:endParaRPr>
          </a:p>
        </p:txBody>
      </p:sp>
      <p:sp>
        <p:nvSpPr>
          <p:cNvPr id="7174" name="Text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06475" y="139527"/>
            <a:ext cx="7610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altLang="uk-UA" sz="1800" b="1" dirty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Розрахунки підприємств водопровідно-каналізаційного господарства за спожиту електроенергію станом на  </a:t>
            </a:r>
            <a:r>
              <a:rPr lang="uk-UA" altLang="uk-UA" sz="1800" b="1" dirty="0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01.</a:t>
            </a:r>
            <a:r>
              <a:rPr lang="en-US" altLang="uk-UA" sz="1800" b="1" dirty="0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11</a:t>
            </a:r>
            <a:r>
              <a:rPr lang="uk-UA" altLang="uk-UA" sz="1800" b="1" dirty="0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.2017</a:t>
            </a:r>
            <a:endParaRPr lang="uk-UA" altLang="uk-UA" sz="1800" b="1" dirty="0">
              <a:solidFill>
                <a:srgbClr val="000000"/>
              </a:solidFill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7175" name="Text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708650" y="1019175"/>
            <a:ext cx="39243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altLang="uk-UA" sz="1000" b="1">
                <a:solidFill>
                  <a:srgbClr val="000000"/>
                </a:solidFill>
              </a:rPr>
              <a:t>Борг підприємств ВКГ за спожиту електроенергію, тис. грн</a:t>
            </a:r>
          </a:p>
        </p:txBody>
      </p:sp>
      <p:graphicFrame>
        <p:nvGraphicFramePr>
          <p:cNvPr id="76" name="Таблица 75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xmlns="" val="699202704"/>
              </p:ext>
            </p:extLst>
          </p:nvPr>
        </p:nvGraphicFramePr>
        <p:xfrm>
          <a:off x="3919538" y="1376363"/>
          <a:ext cx="5789612" cy="5087542"/>
        </p:xfrm>
        <a:graphic>
          <a:graphicData uri="http://schemas.openxmlformats.org/drawingml/2006/table">
            <a:tbl>
              <a:tblPr/>
              <a:tblGrid>
                <a:gridCol w="1246901"/>
                <a:gridCol w="736159"/>
                <a:gridCol w="951638"/>
                <a:gridCol w="951638"/>
                <a:gridCol w="951638"/>
                <a:gridCol w="951638"/>
              </a:tblGrid>
              <a:tr h="68777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523" marR="9523" marT="9529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34" charset="-128"/>
                          <a:cs typeface="Times New Roman" panose="02020603050405020304" pitchFamily="18" charset="0"/>
                        </a:rPr>
                        <a:t>Борг станом на 01.01.2017</a:t>
                      </a:r>
                    </a:p>
                  </a:txBody>
                  <a:tcPr marL="9523" marR="9523" marT="9529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34" charset="-128"/>
                          <a:cs typeface="Times New Roman" panose="02020603050405020304" pitchFamily="18" charset="0"/>
                        </a:rPr>
                        <a:t>Спожито у 2017 році на суму</a:t>
                      </a:r>
                    </a:p>
                  </a:txBody>
                  <a:tcPr marL="9523" marR="9523" marT="9529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34" charset="-128"/>
                          <a:cs typeface="Times New Roman" panose="02020603050405020304" pitchFamily="18" charset="0"/>
                        </a:rPr>
                        <a:t>Сплачено у 2017  році</a:t>
                      </a:r>
                    </a:p>
                  </a:txBody>
                  <a:tcPr marL="9523" marR="9523" marT="9529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34" charset="-128"/>
                          <a:cs typeface="Times New Roman" panose="02020603050405020304" pitchFamily="18" charset="0"/>
                        </a:rPr>
                        <a:t>Борг за е/е станом на 01.11.201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34" charset="-128"/>
                          <a:cs typeface="Times New Roman" panose="02020603050405020304" pitchFamily="18" charset="0"/>
                        </a:rPr>
                        <a:t>7</a:t>
                      </a:r>
                      <a:endParaRPr kumimoji="0" lang="uk-UA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523" marR="9523" marT="9529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34" charset="-128"/>
                          <a:cs typeface="Times New Roman" panose="02020603050405020304" pitchFamily="18" charset="0"/>
                        </a:rPr>
                        <a:t>Приріст/ зниження боргу</a:t>
                      </a:r>
                    </a:p>
                  </a:txBody>
                  <a:tcPr marL="9523" marR="9523" marT="9529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</a:tr>
              <a:tr h="3190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ВСЬОГО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 dirty="0">
                          <a:effectLst/>
                          <a:latin typeface="Arial Cyr"/>
                        </a:rPr>
                        <a:t>5 501 868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 dirty="0">
                          <a:effectLst/>
                          <a:latin typeface="Arial Cyr"/>
                        </a:rPr>
                        <a:t>4 573 831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 dirty="0">
                          <a:effectLst/>
                          <a:latin typeface="Arial Cyr"/>
                        </a:rPr>
                        <a:t>3 685 436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 dirty="0">
                          <a:effectLst/>
                          <a:latin typeface="Arial Cyr"/>
                        </a:rPr>
                        <a:t>6 361 867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 dirty="0">
                          <a:effectLst/>
                          <a:latin typeface="Arial Cyr"/>
                        </a:rPr>
                        <a:t>859 999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836"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Донецька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1 799 821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725 902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185 580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2 340 143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540 322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836"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Харківська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769 972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536 629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327 219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979 369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209 397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836"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Черкаська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7 876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58 265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36 002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30 139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22 263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836"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Луганська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753 354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140 179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97 694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1 549 192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42 485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836"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Сумська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23 458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96 092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70 737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48 813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25 355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836"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Миколаївська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7 776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86 785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69 609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24 952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17 176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836"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Київ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86 234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487 441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391 930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181 744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95 510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836"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Вінницька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25 248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90 531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74 305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41 474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16 226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836"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Хмельницька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6 580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68 709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59 024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16 265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9 685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836"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Кіровоградська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15 404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77 428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69 841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22 991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7 587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557"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Чернівецька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70 530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55 180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50 558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75 152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4 622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836"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Закарпатська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11 616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71 236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66 386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16 466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4 850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836"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Рівненська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62 490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61 318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1 207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1 172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836"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Київська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1 661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127 385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125 379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3 667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2 006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836"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Чернігівська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2 983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59 220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58 348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3 855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872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836"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Львівська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3 833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257 157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254 200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6 790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2 957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836"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Житомирська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21 320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97 547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96 872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21 995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675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836"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Херсонська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11 506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154 607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155 067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10 519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-987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836"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Тернопільська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4 009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50 092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50 330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3 771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-238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836"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Одеська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72 266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275 482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281 264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38 630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-33 636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836"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Волинська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9 450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52 257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53 756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7 951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-1 499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836"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Івано-Франківська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3 168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43 911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45 269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1 810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-1 358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836"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Дніпропетровська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796 686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592 469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642 256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746 899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-49 787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836"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Полтавська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170 865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121 971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140 618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152 218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effectLst/>
                          <a:latin typeface="Arial Cyr"/>
                        </a:rPr>
                        <a:t>-18 647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53"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b="1" i="0" u="none" strike="noStrike" dirty="0">
                          <a:effectLst/>
                          <a:latin typeface="Arial Cyr"/>
                        </a:rPr>
                        <a:t>Запорізька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 dirty="0">
                          <a:effectLst/>
                          <a:latin typeface="Arial Cyr"/>
                        </a:rPr>
                        <a:t>72 864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 dirty="0">
                          <a:effectLst/>
                          <a:latin typeface="Arial Cyr"/>
                        </a:rPr>
                        <a:t>184 865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 dirty="0">
                          <a:effectLst/>
                          <a:latin typeface="Arial Cyr"/>
                        </a:rPr>
                        <a:t>221 874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 dirty="0">
                          <a:effectLst/>
                          <a:latin typeface="Arial Cyr"/>
                        </a:rPr>
                        <a:t>35 855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 dirty="0">
                          <a:effectLst/>
                          <a:latin typeface="Arial Cyr"/>
                        </a:rPr>
                        <a:t>-37 009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00" name="Chart 3"/>
          <p:cNvGraphicFramePr/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xmlns="" val="1493854688"/>
              </p:ext>
            </p:extLst>
          </p:nvPr>
        </p:nvGraphicFramePr>
        <p:xfrm>
          <a:off x="298450" y="2301875"/>
          <a:ext cx="3651250" cy="4233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0"/>
          </a:graphicData>
        </a:graphic>
      </p:graphicFrame>
      <p:sp useBgFill="1">
        <p:nvSpPr>
          <p:cNvPr id="11859" name="Полілінія 11858"/>
          <p:cNvSpPr/>
          <p:nvPr>
            <p:custDataLst>
              <p:tags r:id="rId9"/>
            </p:custDataLst>
          </p:nvPr>
        </p:nvSpPr>
        <p:spPr bwMode="auto">
          <a:xfrm>
            <a:off x="3736975" y="3189288"/>
            <a:ext cx="104776" cy="179388"/>
          </a:xfrm>
          <a:custGeom>
            <a:avLst/>
            <a:gdLst/>
            <a:ahLst/>
            <a:cxnLst/>
            <a:rect l="0" t="0" r="0" b="0"/>
            <a:pathLst>
              <a:path w="104776" h="179388">
                <a:moveTo>
                  <a:pt x="104775" y="0"/>
                </a:moveTo>
                <a:lnTo>
                  <a:pt x="57150" y="179387"/>
                </a:lnTo>
                <a:lnTo>
                  <a:pt x="0" y="179387"/>
                </a:lnTo>
                <a:lnTo>
                  <a:pt x="47625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11856" name="Полілінія 11855"/>
          <p:cNvSpPr/>
          <p:nvPr>
            <p:custDataLst>
              <p:tags r:id="rId10"/>
            </p:custDataLst>
          </p:nvPr>
        </p:nvSpPr>
        <p:spPr bwMode="auto">
          <a:xfrm>
            <a:off x="3736975" y="3025775"/>
            <a:ext cx="106364" cy="180976"/>
          </a:xfrm>
          <a:custGeom>
            <a:avLst/>
            <a:gdLst/>
            <a:ahLst/>
            <a:cxnLst/>
            <a:rect l="0" t="0" r="0" b="0"/>
            <a:pathLst>
              <a:path w="106364" h="180976">
                <a:moveTo>
                  <a:pt x="106363" y="0"/>
                </a:moveTo>
                <a:lnTo>
                  <a:pt x="57150" y="180975"/>
                </a:lnTo>
                <a:lnTo>
                  <a:pt x="0" y="180975"/>
                </a:lnTo>
                <a:lnTo>
                  <a:pt x="49213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11847" name="Полілінія 11846"/>
          <p:cNvSpPr/>
          <p:nvPr>
            <p:custDataLst>
              <p:tags r:id="rId11"/>
            </p:custDataLst>
          </p:nvPr>
        </p:nvSpPr>
        <p:spPr bwMode="auto">
          <a:xfrm>
            <a:off x="3736975" y="2538413"/>
            <a:ext cx="104776" cy="179388"/>
          </a:xfrm>
          <a:custGeom>
            <a:avLst/>
            <a:gdLst/>
            <a:ahLst/>
            <a:cxnLst/>
            <a:rect l="0" t="0" r="0" b="0"/>
            <a:pathLst>
              <a:path w="104776" h="179388">
                <a:moveTo>
                  <a:pt x="104775" y="0"/>
                </a:moveTo>
                <a:lnTo>
                  <a:pt x="57150" y="179387"/>
                </a:lnTo>
                <a:lnTo>
                  <a:pt x="0" y="179387"/>
                </a:lnTo>
                <a:lnTo>
                  <a:pt x="47625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11853" name="Полілінія 11852"/>
          <p:cNvSpPr/>
          <p:nvPr>
            <p:custDataLst>
              <p:tags r:id="rId12"/>
            </p:custDataLst>
          </p:nvPr>
        </p:nvSpPr>
        <p:spPr bwMode="auto">
          <a:xfrm>
            <a:off x="3736975" y="2863850"/>
            <a:ext cx="104776" cy="179389"/>
          </a:xfrm>
          <a:custGeom>
            <a:avLst/>
            <a:gdLst/>
            <a:ahLst/>
            <a:cxnLst/>
            <a:rect l="0" t="0" r="0" b="0"/>
            <a:pathLst>
              <a:path w="104776" h="179389">
                <a:moveTo>
                  <a:pt x="104775" y="0"/>
                </a:moveTo>
                <a:lnTo>
                  <a:pt x="57150" y="179388"/>
                </a:lnTo>
                <a:lnTo>
                  <a:pt x="0" y="179388"/>
                </a:lnTo>
                <a:lnTo>
                  <a:pt x="47625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11844" name="Полілінія 11843"/>
          <p:cNvSpPr/>
          <p:nvPr>
            <p:custDataLst>
              <p:tags r:id="rId13"/>
            </p:custDataLst>
          </p:nvPr>
        </p:nvSpPr>
        <p:spPr bwMode="auto">
          <a:xfrm>
            <a:off x="3736975" y="2374900"/>
            <a:ext cx="106364" cy="180976"/>
          </a:xfrm>
          <a:custGeom>
            <a:avLst/>
            <a:gdLst/>
            <a:ahLst/>
            <a:cxnLst/>
            <a:rect l="0" t="0" r="0" b="0"/>
            <a:pathLst>
              <a:path w="106364" h="180976">
                <a:moveTo>
                  <a:pt x="106363" y="0"/>
                </a:moveTo>
                <a:lnTo>
                  <a:pt x="57150" y="180975"/>
                </a:lnTo>
                <a:lnTo>
                  <a:pt x="0" y="180975"/>
                </a:lnTo>
                <a:lnTo>
                  <a:pt x="49213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11886" name="Полілінія 11885"/>
          <p:cNvSpPr/>
          <p:nvPr>
            <p:custDataLst>
              <p:tags r:id="rId14"/>
            </p:custDataLst>
          </p:nvPr>
        </p:nvSpPr>
        <p:spPr bwMode="auto">
          <a:xfrm>
            <a:off x="3736975" y="6280150"/>
            <a:ext cx="106364" cy="180976"/>
          </a:xfrm>
          <a:custGeom>
            <a:avLst/>
            <a:gdLst/>
            <a:ahLst/>
            <a:cxnLst/>
            <a:rect l="0" t="0" r="0" b="0"/>
            <a:pathLst>
              <a:path w="106364" h="180976">
                <a:moveTo>
                  <a:pt x="106363" y="0"/>
                </a:moveTo>
                <a:lnTo>
                  <a:pt x="57150" y="180975"/>
                </a:lnTo>
                <a:lnTo>
                  <a:pt x="0" y="180975"/>
                </a:lnTo>
                <a:lnTo>
                  <a:pt x="49213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11883" name="Полілінія 11882"/>
          <p:cNvSpPr/>
          <p:nvPr>
            <p:custDataLst>
              <p:tags r:id="rId15"/>
            </p:custDataLst>
          </p:nvPr>
        </p:nvSpPr>
        <p:spPr bwMode="auto">
          <a:xfrm>
            <a:off x="3736975" y="6118225"/>
            <a:ext cx="104776" cy="179389"/>
          </a:xfrm>
          <a:custGeom>
            <a:avLst/>
            <a:gdLst/>
            <a:ahLst/>
            <a:cxnLst/>
            <a:rect l="0" t="0" r="0" b="0"/>
            <a:pathLst>
              <a:path w="104776" h="179389">
                <a:moveTo>
                  <a:pt x="104775" y="0"/>
                </a:moveTo>
                <a:lnTo>
                  <a:pt x="57150" y="179388"/>
                </a:lnTo>
                <a:lnTo>
                  <a:pt x="0" y="179388"/>
                </a:lnTo>
                <a:lnTo>
                  <a:pt x="47625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11880" name="Полілінія 11879"/>
          <p:cNvSpPr/>
          <p:nvPr>
            <p:custDataLst>
              <p:tags r:id="rId16"/>
            </p:custDataLst>
          </p:nvPr>
        </p:nvSpPr>
        <p:spPr bwMode="auto">
          <a:xfrm>
            <a:off x="3736975" y="5954713"/>
            <a:ext cx="106364" cy="180976"/>
          </a:xfrm>
          <a:custGeom>
            <a:avLst/>
            <a:gdLst/>
            <a:ahLst/>
            <a:cxnLst/>
            <a:rect l="0" t="0" r="0" b="0"/>
            <a:pathLst>
              <a:path w="106364" h="180976">
                <a:moveTo>
                  <a:pt x="106363" y="0"/>
                </a:moveTo>
                <a:lnTo>
                  <a:pt x="57150" y="180975"/>
                </a:lnTo>
                <a:lnTo>
                  <a:pt x="0" y="180975"/>
                </a:lnTo>
                <a:lnTo>
                  <a:pt x="49213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11877" name="Полілінія 11876"/>
          <p:cNvSpPr/>
          <p:nvPr>
            <p:custDataLst>
              <p:tags r:id="rId17"/>
            </p:custDataLst>
          </p:nvPr>
        </p:nvSpPr>
        <p:spPr bwMode="auto">
          <a:xfrm>
            <a:off x="3736975" y="5792788"/>
            <a:ext cx="104776" cy="179388"/>
          </a:xfrm>
          <a:custGeom>
            <a:avLst/>
            <a:gdLst/>
            <a:ahLst/>
            <a:cxnLst/>
            <a:rect l="0" t="0" r="0" b="0"/>
            <a:pathLst>
              <a:path w="104776" h="179388">
                <a:moveTo>
                  <a:pt x="104775" y="0"/>
                </a:moveTo>
                <a:lnTo>
                  <a:pt x="57150" y="179387"/>
                </a:lnTo>
                <a:lnTo>
                  <a:pt x="0" y="179387"/>
                </a:lnTo>
                <a:lnTo>
                  <a:pt x="47625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11874" name="Полілінія 11873"/>
          <p:cNvSpPr/>
          <p:nvPr>
            <p:custDataLst>
              <p:tags r:id="rId18"/>
            </p:custDataLst>
          </p:nvPr>
        </p:nvSpPr>
        <p:spPr bwMode="auto">
          <a:xfrm>
            <a:off x="3736975" y="5629275"/>
            <a:ext cx="106364" cy="180976"/>
          </a:xfrm>
          <a:custGeom>
            <a:avLst/>
            <a:gdLst/>
            <a:ahLst/>
            <a:cxnLst/>
            <a:rect l="0" t="0" r="0" b="0"/>
            <a:pathLst>
              <a:path w="106364" h="180976">
                <a:moveTo>
                  <a:pt x="106363" y="0"/>
                </a:moveTo>
                <a:lnTo>
                  <a:pt x="57150" y="180975"/>
                </a:lnTo>
                <a:lnTo>
                  <a:pt x="0" y="180975"/>
                </a:lnTo>
                <a:lnTo>
                  <a:pt x="49213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543" name="Полілінія 542"/>
          <p:cNvSpPr/>
          <p:nvPr>
            <p:custDataLst>
              <p:tags r:id="rId19"/>
            </p:custDataLst>
          </p:nvPr>
        </p:nvSpPr>
        <p:spPr bwMode="auto">
          <a:xfrm>
            <a:off x="3736975" y="5467350"/>
            <a:ext cx="104776" cy="179389"/>
          </a:xfrm>
          <a:custGeom>
            <a:avLst/>
            <a:gdLst/>
            <a:ahLst/>
            <a:cxnLst/>
            <a:rect l="0" t="0" r="0" b="0"/>
            <a:pathLst>
              <a:path w="104776" h="179389">
                <a:moveTo>
                  <a:pt x="104775" y="0"/>
                </a:moveTo>
                <a:lnTo>
                  <a:pt x="57150" y="179388"/>
                </a:lnTo>
                <a:lnTo>
                  <a:pt x="0" y="179388"/>
                </a:lnTo>
                <a:lnTo>
                  <a:pt x="47625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534" name="Полілінія 533"/>
          <p:cNvSpPr/>
          <p:nvPr>
            <p:custDataLst>
              <p:tags r:id="rId20"/>
            </p:custDataLst>
          </p:nvPr>
        </p:nvSpPr>
        <p:spPr bwMode="auto">
          <a:xfrm>
            <a:off x="3736975" y="4978400"/>
            <a:ext cx="106364" cy="180976"/>
          </a:xfrm>
          <a:custGeom>
            <a:avLst/>
            <a:gdLst/>
            <a:ahLst/>
            <a:cxnLst/>
            <a:rect l="0" t="0" r="0" b="0"/>
            <a:pathLst>
              <a:path w="106364" h="180976">
                <a:moveTo>
                  <a:pt x="106363" y="0"/>
                </a:moveTo>
                <a:lnTo>
                  <a:pt x="57150" y="180975"/>
                </a:lnTo>
                <a:lnTo>
                  <a:pt x="0" y="180975"/>
                </a:lnTo>
                <a:lnTo>
                  <a:pt x="49213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540" name="Полілінія 539"/>
          <p:cNvSpPr/>
          <p:nvPr>
            <p:custDataLst>
              <p:tags r:id="rId21"/>
            </p:custDataLst>
          </p:nvPr>
        </p:nvSpPr>
        <p:spPr bwMode="auto">
          <a:xfrm>
            <a:off x="3736975" y="5303838"/>
            <a:ext cx="106364" cy="180976"/>
          </a:xfrm>
          <a:custGeom>
            <a:avLst/>
            <a:gdLst/>
            <a:ahLst/>
            <a:cxnLst/>
            <a:rect l="0" t="0" r="0" b="0"/>
            <a:pathLst>
              <a:path w="106364" h="180976">
                <a:moveTo>
                  <a:pt x="106363" y="0"/>
                </a:moveTo>
                <a:lnTo>
                  <a:pt x="57150" y="180975"/>
                </a:lnTo>
                <a:lnTo>
                  <a:pt x="0" y="180975"/>
                </a:lnTo>
                <a:lnTo>
                  <a:pt x="49213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11862" name="Полілінія 11861"/>
          <p:cNvSpPr/>
          <p:nvPr>
            <p:custDataLst>
              <p:tags r:id="rId22"/>
            </p:custDataLst>
          </p:nvPr>
        </p:nvSpPr>
        <p:spPr bwMode="auto">
          <a:xfrm>
            <a:off x="3736975" y="3351213"/>
            <a:ext cx="106364" cy="180976"/>
          </a:xfrm>
          <a:custGeom>
            <a:avLst/>
            <a:gdLst/>
            <a:ahLst/>
            <a:cxnLst/>
            <a:rect l="0" t="0" r="0" b="0"/>
            <a:pathLst>
              <a:path w="106364" h="180976">
                <a:moveTo>
                  <a:pt x="106363" y="0"/>
                </a:moveTo>
                <a:lnTo>
                  <a:pt x="57150" y="180975"/>
                </a:lnTo>
                <a:lnTo>
                  <a:pt x="0" y="180975"/>
                </a:lnTo>
                <a:lnTo>
                  <a:pt x="49213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11865" name="Полілінія 11864"/>
          <p:cNvSpPr/>
          <p:nvPr>
            <p:custDataLst>
              <p:tags r:id="rId23"/>
            </p:custDataLst>
          </p:nvPr>
        </p:nvSpPr>
        <p:spPr bwMode="auto">
          <a:xfrm>
            <a:off x="3736975" y="3514725"/>
            <a:ext cx="104776" cy="179389"/>
          </a:xfrm>
          <a:custGeom>
            <a:avLst/>
            <a:gdLst/>
            <a:ahLst/>
            <a:cxnLst/>
            <a:rect l="0" t="0" r="0" b="0"/>
            <a:pathLst>
              <a:path w="104776" h="179389">
                <a:moveTo>
                  <a:pt x="104775" y="0"/>
                </a:moveTo>
                <a:lnTo>
                  <a:pt x="57150" y="179388"/>
                </a:lnTo>
                <a:lnTo>
                  <a:pt x="0" y="179388"/>
                </a:lnTo>
                <a:lnTo>
                  <a:pt x="47625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531" name="Полілінія 530"/>
          <p:cNvSpPr/>
          <p:nvPr>
            <p:custDataLst>
              <p:tags r:id="rId24"/>
            </p:custDataLst>
          </p:nvPr>
        </p:nvSpPr>
        <p:spPr bwMode="auto">
          <a:xfrm>
            <a:off x="3736975" y="4816475"/>
            <a:ext cx="104776" cy="179389"/>
          </a:xfrm>
          <a:custGeom>
            <a:avLst/>
            <a:gdLst/>
            <a:ahLst/>
            <a:cxnLst/>
            <a:rect l="0" t="0" r="0" b="0"/>
            <a:pathLst>
              <a:path w="104776" h="179389">
                <a:moveTo>
                  <a:pt x="104775" y="0"/>
                </a:moveTo>
                <a:lnTo>
                  <a:pt x="57150" y="179388"/>
                </a:lnTo>
                <a:lnTo>
                  <a:pt x="0" y="179388"/>
                </a:lnTo>
                <a:lnTo>
                  <a:pt x="47625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528" name="Полілінія 527"/>
          <p:cNvSpPr/>
          <p:nvPr>
            <p:custDataLst>
              <p:tags r:id="rId25"/>
            </p:custDataLst>
          </p:nvPr>
        </p:nvSpPr>
        <p:spPr bwMode="auto">
          <a:xfrm>
            <a:off x="3736975" y="4652963"/>
            <a:ext cx="106364" cy="180976"/>
          </a:xfrm>
          <a:custGeom>
            <a:avLst/>
            <a:gdLst/>
            <a:ahLst/>
            <a:cxnLst/>
            <a:rect l="0" t="0" r="0" b="0"/>
            <a:pathLst>
              <a:path w="106364" h="180976">
                <a:moveTo>
                  <a:pt x="106363" y="0"/>
                </a:moveTo>
                <a:lnTo>
                  <a:pt x="57150" y="180975"/>
                </a:lnTo>
                <a:lnTo>
                  <a:pt x="0" y="180975"/>
                </a:lnTo>
                <a:lnTo>
                  <a:pt x="49213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525" name="Полілінія 524"/>
          <p:cNvSpPr/>
          <p:nvPr>
            <p:custDataLst>
              <p:tags r:id="rId26"/>
            </p:custDataLst>
          </p:nvPr>
        </p:nvSpPr>
        <p:spPr bwMode="auto">
          <a:xfrm>
            <a:off x="3736975" y="4491038"/>
            <a:ext cx="104776" cy="179388"/>
          </a:xfrm>
          <a:custGeom>
            <a:avLst/>
            <a:gdLst/>
            <a:ahLst/>
            <a:cxnLst/>
            <a:rect l="0" t="0" r="0" b="0"/>
            <a:pathLst>
              <a:path w="104776" h="179388">
                <a:moveTo>
                  <a:pt x="104775" y="0"/>
                </a:moveTo>
                <a:lnTo>
                  <a:pt x="57150" y="179387"/>
                </a:lnTo>
                <a:lnTo>
                  <a:pt x="0" y="179387"/>
                </a:lnTo>
                <a:lnTo>
                  <a:pt x="47625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537" name="Полілінія 536"/>
          <p:cNvSpPr/>
          <p:nvPr>
            <p:custDataLst>
              <p:tags r:id="rId27"/>
            </p:custDataLst>
          </p:nvPr>
        </p:nvSpPr>
        <p:spPr bwMode="auto">
          <a:xfrm>
            <a:off x="3736975" y="5141913"/>
            <a:ext cx="104776" cy="179388"/>
          </a:xfrm>
          <a:custGeom>
            <a:avLst/>
            <a:gdLst/>
            <a:ahLst/>
            <a:cxnLst/>
            <a:rect l="0" t="0" r="0" b="0"/>
            <a:pathLst>
              <a:path w="104776" h="179388">
                <a:moveTo>
                  <a:pt x="104775" y="0"/>
                </a:moveTo>
                <a:lnTo>
                  <a:pt x="57150" y="179387"/>
                </a:lnTo>
                <a:lnTo>
                  <a:pt x="0" y="179387"/>
                </a:lnTo>
                <a:lnTo>
                  <a:pt x="47625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11850" name="Полілінія 11849"/>
          <p:cNvSpPr/>
          <p:nvPr>
            <p:custDataLst>
              <p:tags r:id="rId28"/>
            </p:custDataLst>
          </p:nvPr>
        </p:nvSpPr>
        <p:spPr bwMode="auto">
          <a:xfrm>
            <a:off x="3736975" y="2700338"/>
            <a:ext cx="106364" cy="180976"/>
          </a:xfrm>
          <a:custGeom>
            <a:avLst/>
            <a:gdLst/>
            <a:ahLst/>
            <a:cxnLst/>
            <a:rect l="0" t="0" r="0" b="0"/>
            <a:pathLst>
              <a:path w="106364" h="180976">
                <a:moveTo>
                  <a:pt x="106363" y="0"/>
                </a:moveTo>
                <a:lnTo>
                  <a:pt x="57150" y="180975"/>
                </a:lnTo>
                <a:lnTo>
                  <a:pt x="0" y="180975"/>
                </a:lnTo>
                <a:lnTo>
                  <a:pt x="49213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522" name="Полілінія 521"/>
          <p:cNvSpPr/>
          <p:nvPr>
            <p:custDataLst>
              <p:tags r:id="rId29"/>
            </p:custDataLst>
          </p:nvPr>
        </p:nvSpPr>
        <p:spPr bwMode="auto">
          <a:xfrm>
            <a:off x="3736975" y="4327525"/>
            <a:ext cx="106364" cy="180976"/>
          </a:xfrm>
          <a:custGeom>
            <a:avLst/>
            <a:gdLst/>
            <a:ahLst/>
            <a:cxnLst/>
            <a:rect l="0" t="0" r="0" b="0"/>
            <a:pathLst>
              <a:path w="106364" h="180976">
                <a:moveTo>
                  <a:pt x="106363" y="0"/>
                </a:moveTo>
                <a:lnTo>
                  <a:pt x="57150" y="180975"/>
                </a:lnTo>
                <a:lnTo>
                  <a:pt x="0" y="180975"/>
                </a:lnTo>
                <a:lnTo>
                  <a:pt x="49213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519" name="Полілінія 518"/>
          <p:cNvSpPr/>
          <p:nvPr>
            <p:custDataLst>
              <p:tags r:id="rId30"/>
            </p:custDataLst>
          </p:nvPr>
        </p:nvSpPr>
        <p:spPr bwMode="auto">
          <a:xfrm>
            <a:off x="3736975" y="4165600"/>
            <a:ext cx="104776" cy="179389"/>
          </a:xfrm>
          <a:custGeom>
            <a:avLst/>
            <a:gdLst/>
            <a:ahLst/>
            <a:cxnLst/>
            <a:rect l="0" t="0" r="0" b="0"/>
            <a:pathLst>
              <a:path w="104776" h="179389">
                <a:moveTo>
                  <a:pt x="104775" y="0"/>
                </a:moveTo>
                <a:lnTo>
                  <a:pt x="57150" y="179388"/>
                </a:lnTo>
                <a:lnTo>
                  <a:pt x="0" y="179388"/>
                </a:lnTo>
                <a:lnTo>
                  <a:pt x="47625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516" name="Полілінія 515"/>
          <p:cNvSpPr/>
          <p:nvPr>
            <p:custDataLst>
              <p:tags r:id="rId31"/>
            </p:custDataLst>
          </p:nvPr>
        </p:nvSpPr>
        <p:spPr bwMode="auto">
          <a:xfrm>
            <a:off x="3736975" y="4002088"/>
            <a:ext cx="106364" cy="180976"/>
          </a:xfrm>
          <a:custGeom>
            <a:avLst/>
            <a:gdLst/>
            <a:ahLst/>
            <a:cxnLst/>
            <a:rect l="0" t="0" r="0" b="0"/>
            <a:pathLst>
              <a:path w="106364" h="180976">
                <a:moveTo>
                  <a:pt x="106363" y="0"/>
                </a:moveTo>
                <a:lnTo>
                  <a:pt x="57150" y="180975"/>
                </a:lnTo>
                <a:lnTo>
                  <a:pt x="0" y="180975"/>
                </a:lnTo>
                <a:lnTo>
                  <a:pt x="49213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11871" name="Полілінія 11870"/>
          <p:cNvSpPr/>
          <p:nvPr>
            <p:custDataLst>
              <p:tags r:id="rId32"/>
            </p:custDataLst>
          </p:nvPr>
        </p:nvSpPr>
        <p:spPr bwMode="auto">
          <a:xfrm>
            <a:off x="3736975" y="3840163"/>
            <a:ext cx="104776" cy="179388"/>
          </a:xfrm>
          <a:custGeom>
            <a:avLst/>
            <a:gdLst/>
            <a:ahLst/>
            <a:cxnLst/>
            <a:rect l="0" t="0" r="0" b="0"/>
            <a:pathLst>
              <a:path w="104776" h="179388">
                <a:moveTo>
                  <a:pt x="104775" y="0"/>
                </a:moveTo>
                <a:lnTo>
                  <a:pt x="57150" y="179387"/>
                </a:lnTo>
                <a:lnTo>
                  <a:pt x="0" y="179387"/>
                </a:lnTo>
                <a:lnTo>
                  <a:pt x="47625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11868" name="Полілінія 11867"/>
          <p:cNvSpPr/>
          <p:nvPr>
            <p:custDataLst>
              <p:tags r:id="rId33"/>
            </p:custDataLst>
          </p:nvPr>
        </p:nvSpPr>
        <p:spPr bwMode="auto">
          <a:xfrm>
            <a:off x="3736975" y="3676650"/>
            <a:ext cx="106364" cy="180976"/>
          </a:xfrm>
          <a:custGeom>
            <a:avLst/>
            <a:gdLst/>
            <a:ahLst/>
            <a:cxnLst/>
            <a:rect l="0" t="0" r="0" b="0"/>
            <a:pathLst>
              <a:path w="106364" h="180976">
                <a:moveTo>
                  <a:pt x="106363" y="0"/>
                </a:moveTo>
                <a:lnTo>
                  <a:pt x="57150" y="180975"/>
                </a:lnTo>
                <a:lnTo>
                  <a:pt x="0" y="180975"/>
                </a:lnTo>
                <a:lnTo>
                  <a:pt x="49213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3" name="Полілінія 532"/>
          <p:cNvSpPr/>
          <p:nvPr>
            <p:custDataLst>
              <p:tags r:id="rId34"/>
            </p:custDataLst>
          </p:nvPr>
        </p:nvSpPr>
        <p:spPr bwMode="auto">
          <a:xfrm>
            <a:off x="3794125" y="4978400"/>
            <a:ext cx="49214" cy="180976"/>
          </a:xfrm>
          <a:custGeom>
            <a:avLst/>
            <a:gdLst/>
            <a:ahLst/>
            <a:cxnLst/>
            <a:rect l="0" t="0" r="0" b="0"/>
            <a:pathLst>
              <a:path w="49214" h="180976">
                <a:moveTo>
                  <a:pt x="49213" y="0"/>
                </a:moveTo>
                <a:lnTo>
                  <a:pt x="0" y="180975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8" name="Полілінія 517"/>
          <p:cNvSpPr/>
          <p:nvPr>
            <p:custDataLst>
              <p:tags r:id="rId35"/>
            </p:custDataLst>
          </p:nvPr>
        </p:nvSpPr>
        <p:spPr bwMode="auto">
          <a:xfrm>
            <a:off x="3794125" y="4165600"/>
            <a:ext cx="47626" cy="179389"/>
          </a:xfrm>
          <a:custGeom>
            <a:avLst/>
            <a:gdLst/>
            <a:ahLst/>
            <a:cxnLst/>
            <a:rect l="0" t="0" r="0" b="0"/>
            <a:pathLst>
              <a:path w="47626" h="179389">
                <a:moveTo>
                  <a:pt x="47625" y="0"/>
                </a:moveTo>
                <a:lnTo>
                  <a:pt x="0" y="179388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876" name="Полілінія 11875"/>
          <p:cNvSpPr/>
          <p:nvPr>
            <p:custDataLst>
              <p:tags r:id="rId36"/>
            </p:custDataLst>
          </p:nvPr>
        </p:nvSpPr>
        <p:spPr bwMode="auto">
          <a:xfrm>
            <a:off x="3794125" y="5792788"/>
            <a:ext cx="47626" cy="179388"/>
          </a:xfrm>
          <a:custGeom>
            <a:avLst/>
            <a:gdLst/>
            <a:ahLst/>
            <a:cxnLst/>
            <a:rect l="0" t="0" r="0" b="0"/>
            <a:pathLst>
              <a:path w="47626" h="179388">
                <a:moveTo>
                  <a:pt x="47625" y="0"/>
                </a:moveTo>
                <a:lnTo>
                  <a:pt x="0" y="179387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843" name="Полілінія 11842"/>
          <p:cNvSpPr/>
          <p:nvPr>
            <p:custDataLst>
              <p:tags r:id="rId37"/>
            </p:custDataLst>
          </p:nvPr>
        </p:nvSpPr>
        <p:spPr bwMode="auto">
          <a:xfrm>
            <a:off x="3794125" y="2374900"/>
            <a:ext cx="49214" cy="180976"/>
          </a:xfrm>
          <a:custGeom>
            <a:avLst/>
            <a:gdLst/>
            <a:ahLst/>
            <a:cxnLst/>
            <a:rect l="0" t="0" r="0" b="0"/>
            <a:pathLst>
              <a:path w="49214" h="180976">
                <a:moveTo>
                  <a:pt x="49213" y="0"/>
                </a:moveTo>
                <a:lnTo>
                  <a:pt x="0" y="180975"/>
                </a:lnTo>
              </a:path>
            </a:pathLst>
          </a:custGeom>
          <a:ln w="9525">
            <a:solidFill>
              <a:srgbClr val="C3CF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842" name="Полілінія 11841"/>
          <p:cNvSpPr/>
          <p:nvPr>
            <p:custDataLst>
              <p:tags r:id="rId38"/>
            </p:custDataLst>
          </p:nvPr>
        </p:nvSpPr>
        <p:spPr bwMode="auto">
          <a:xfrm>
            <a:off x="3736975" y="2374900"/>
            <a:ext cx="49214" cy="180976"/>
          </a:xfrm>
          <a:custGeom>
            <a:avLst/>
            <a:gdLst/>
            <a:ahLst/>
            <a:cxnLst/>
            <a:rect l="0" t="0" r="0" b="0"/>
            <a:pathLst>
              <a:path w="49214" h="180976">
                <a:moveTo>
                  <a:pt x="49213" y="0"/>
                </a:moveTo>
                <a:lnTo>
                  <a:pt x="0" y="180975"/>
                </a:lnTo>
              </a:path>
            </a:pathLst>
          </a:custGeom>
          <a:ln w="9525">
            <a:solidFill>
              <a:srgbClr val="C3CF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1" name="Полілінія 540"/>
          <p:cNvSpPr/>
          <p:nvPr>
            <p:custDataLst>
              <p:tags r:id="rId39"/>
            </p:custDataLst>
          </p:nvPr>
        </p:nvSpPr>
        <p:spPr bwMode="auto">
          <a:xfrm>
            <a:off x="3736975" y="5467350"/>
            <a:ext cx="47626" cy="179389"/>
          </a:xfrm>
          <a:custGeom>
            <a:avLst/>
            <a:gdLst/>
            <a:ahLst/>
            <a:cxnLst/>
            <a:rect l="0" t="0" r="0" b="0"/>
            <a:pathLst>
              <a:path w="47626" h="179389">
                <a:moveTo>
                  <a:pt x="47625" y="0"/>
                </a:moveTo>
                <a:lnTo>
                  <a:pt x="0" y="179388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845" name="Полілінія 11844"/>
          <p:cNvSpPr/>
          <p:nvPr>
            <p:custDataLst>
              <p:tags r:id="rId40"/>
            </p:custDataLst>
          </p:nvPr>
        </p:nvSpPr>
        <p:spPr bwMode="auto">
          <a:xfrm>
            <a:off x="3736975" y="2538413"/>
            <a:ext cx="47626" cy="179388"/>
          </a:xfrm>
          <a:custGeom>
            <a:avLst/>
            <a:gdLst/>
            <a:ahLst/>
            <a:cxnLst/>
            <a:rect l="0" t="0" r="0" b="0"/>
            <a:pathLst>
              <a:path w="47626" h="179388">
                <a:moveTo>
                  <a:pt x="47625" y="0"/>
                </a:moveTo>
                <a:lnTo>
                  <a:pt x="0" y="179387"/>
                </a:lnTo>
              </a:path>
            </a:pathLst>
          </a:custGeom>
          <a:ln w="9525">
            <a:solidFill>
              <a:srgbClr val="C3CF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6" name="Полілінія 525"/>
          <p:cNvSpPr/>
          <p:nvPr>
            <p:custDataLst>
              <p:tags r:id="rId41"/>
            </p:custDataLst>
          </p:nvPr>
        </p:nvSpPr>
        <p:spPr bwMode="auto">
          <a:xfrm>
            <a:off x="3736975" y="4652963"/>
            <a:ext cx="49214" cy="180976"/>
          </a:xfrm>
          <a:custGeom>
            <a:avLst/>
            <a:gdLst/>
            <a:ahLst/>
            <a:cxnLst/>
            <a:rect l="0" t="0" r="0" b="0"/>
            <a:pathLst>
              <a:path w="49214" h="180976">
                <a:moveTo>
                  <a:pt x="49213" y="0"/>
                </a:moveTo>
                <a:lnTo>
                  <a:pt x="0" y="180975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6" name="Полілінія 535"/>
          <p:cNvSpPr/>
          <p:nvPr>
            <p:custDataLst>
              <p:tags r:id="rId42"/>
            </p:custDataLst>
          </p:nvPr>
        </p:nvSpPr>
        <p:spPr bwMode="auto">
          <a:xfrm>
            <a:off x="3794125" y="5141913"/>
            <a:ext cx="47626" cy="179388"/>
          </a:xfrm>
          <a:custGeom>
            <a:avLst/>
            <a:gdLst/>
            <a:ahLst/>
            <a:cxnLst/>
            <a:rect l="0" t="0" r="0" b="0"/>
            <a:pathLst>
              <a:path w="47626" h="179388">
                <a:moveTo>
                  <a:pt x="47625" y="0"/>
                </a:moveTo>
                <a:lnTo>
                  <a:pt x="0" y="179387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7" name="Полілінія 516"/>
          <p:cNvSpPr/>
          <p:nvPr>
            <p:custDataLst>
              <p:tags r:id="rId43"/>
            </p:custDataLst>
          </p:nvPr>
        </p:nvSpPr>
        <p:spPr bwMode="auto">
          <a:xfrm>
            <a:off x="3736975" y="4165600"/>
            <a:ext cx="47626" cy="179389"/>
          </a:xfrm>
          <a:custGeom>
            <a:avLst/>
            <a:gdLst/>
            <a:ahLst/>
            <a:cxnLst/>
            <a:rect l="0" t="0" r="0" b="0"/>
            <a:pathLst>
              <a:path w="47626" h="179389">
                <a:moveTo>
                  <a:pt x="47625" y="0"/>
                </a:moveTo>
                <a:lnTo>
                  <a:pt x="0" y="179388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9" name="Полілінія 538"/>
          <p:cNvSpPr/>
          <p:nvPr>
            <p:custDataLst>
              <p:tags r:id="rId44"/>
            </p:custDataLst>
          </p:nvPr>
        </p:nvSpPr>
        <p:spPr bwMode="auto">
          <a:xfrm>
            <a:off x="3794125" y="5303838"/>
            <a:ext cx="49214" cy="180976"/>
          </a:xfrm>
          <a:custGeom>
            <a:avLst/>
            <a:gdLst/>
            <a:ahLst/>
            <a:cxnLst/>
            <a:rect l="0" t="0" r="0" b="0"/>
            <a:pathLst>
              <a:path w="49214" h="180976">
                <a:moveTo>
                  <a:pt x="49213" y="0"/>
                </a:moveTo>
                <a:lnTo>
                  <a:pt x="0" y="180975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3" name="Полілінія 522"/>
          <p:cNvSpPr/>
          <p:nvPr>
            <p:custDataLst>
              <p:tags r:id="rId45"/>
            </p:custDataLst>
          </p:nvPr>
        </p:nvSpPr>
        <p:spPr bwMode="auto">
          <a:xfrm>
            <a:off x="3736975" y="4491038"/>
            <a:ext cx="47626" cy="179388"/>
          </a:xfrm>
          <a:custGeom>
            <a:avLst/>
            <a:gdLst/>
            <a:ahLst/>
            <a:cxnLst/>
            <a:rect l="0" t="0" r="0" b="0"/>
            <a:pathLst>
              <a:path w="47626" h="179388">
                <a:moveTo>
                  <a:pt x="47625" y="0"/>
                </a:moveTo>
                <a:lnTo>
                  <a:pt x="0" y="179387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864" name="Полілінія 11863"/>
          <p:cNvSpPr/>
          <p:nvPr>
            <p:custDataLst>
              <p:tags r:id="rId46"/>
            </p:custDataLst>
          </p:nvPr>
        </p:nvSpPr>
        <p:spPr bwMode="auto">
          <a:xfrm>
            <a:off x="3794125" y="3514725"/>
            <a:ext cx="47626" cy="179389"/>
          </a:xfrm>
          <a:custGeom>
            <a:avLst/>
            <a:gdLst/>
            <a:ahLst/>
            <a:cxnLst/>
            <a:rect l="0" t="0" r="0" b="0"/>
            <a:pathLst>
              <a:path w="47626" h="179389">
                <a:moveTo>
                  <a:pt x="47625" y="0"/>
                </a:moveTo>
                <a:lnTo>
                  <a:pt x="0" y="179388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2" name="Полілінія 541"/>
          <p:cNvSpPr/>
          <p:nvPr>
            <p:custDataLst>
              <p:tags r:id="rId47"/>
            </p:custDataLst>
          </p:nvPr>
        </p:nvSpPr>
        <p:spPr bwMode="auto">
          <a:xfrm>
            <a:off x="3794125" y="5467350"/>
            <a:ext cx="47626" cy="179389"/>
          </a:xfrm>
          <a:custGeom>
            <a:avLst/>
            <a:gdLst/>
            <a:ahLst/>
            <a:cxnLst/>
            <a:rect l="0" t="0" r="0" b="0"/>
            <a:pathLst>
              <a:path w="47626" h="179389">
                <a:moveTo>
                  <a:pt x="47625" y="0"/>
                </a:moveTo>
                <a:lnTo>
                  <a:pt x="0" y="179388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8" name="Полілінія 537"/>
          <p:cNvSpPr/>
          <p:nvPr>
            <p:custDataLst>
              <p:tags r:id="rId48"/>
            </p:custDataLst>
          </p:nvPr>
        </p:nvSpPr>
        <p:spPr bwMode="auto">
          <a:xfrm>
            <a:off x="3736975" y="5303838"/>
            <a:ext cx="49214" cy="180976"/>
          </a:xfrm>
          <a:custGeom>
            <a:avLst/>
            <a:gdLst/>
            <a:ahLst/>
            <a:cxnLst/>
            <a:rect l="0" t="0" r="0" b="0"/>
            <a:pathLst>
              <a:path w="49214" h="180976">
                <a:moveTo>
                  <a:pt x="49213" y="0"/>
                </a:moveTo>
                <a:lnTo>
                  <a:pt x="0" y="180975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872" name="Полілінія 11871"/>
          <p:cNvSpPr/>
          <p:nvPr>
            <p:custDataLst>
              <p:tags r:id="rId49"/>
            </p:custDataLst>
          </p:nvPr>
        </p:nvSpPr>
        <p:spPr bwMode="auto">
          <a:xfrm>
            <a:off x="3736975" y="5629275"/>
            <a:ext cx="49214" cy="180976"/>
          </a:xfrm>
          <a:custGeom>
            <a:avLst/>
            <a:gdLst/>
            <a:ahLst/>
            <a:cxnLst/>
            <a:rect l="0" t="0" r="0" b="0"/>
            <a:pathLst>
              <a:path w="49214" h="180976">
                <a:moveTo>
                  <a:pt x="49213" y="0"/>
                </a:moveTo>
                <a:lnTo>
                  <a:pt x="0" y="180975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879" name="Полілінія 11878"/>
          <p:cNvSpPr/>
          <p:nvPr>
            <p:custDataLst>
              <p:tags r:id="rId50"/>
            </p:custDataLst>
          </p:nvPr>
        </p:nvSpPr>
        <p:spPr bwMode="auto">
          <a:xfrm>
            <a:off x="3794125" y="5954713"/>
            <a:ext cx="49214" cy="180976"/>
          </a:xfrm>
          <a:custGeom>
            <a:avLst/>
            <a:gdLst/>
            <a:ahLst/>
            <a:cxnLst/>
            <a:rect l="0" t="0" r="0" b="0"/>
            <a:pathLst>
              <a:path w="49214" h="180976">
                <a:moveTo>
                  <a:pt x="49213" y="0"/>
                </a:moveTo>
                <a:lnTo>
                  <a:pt x="0" y="180975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873" name="Полілінія 11872"/>
          <p:cNvSpPr/>
          <p:nvPr>
            <p:custDataLst>
              <p:tags r:id="rId51"/>
            </p:custDataLst>
          </p:nvPr>
        </p:nvSpPr>
        <p:spPr bwMode="auto">
          <a:xfrm>
            <a:off x="3794125" y="5629275"/>
            <a:ext cx="49214" cy="180976"/>
          </a:xfrm>
          <a:custGeom>
            <a:avLst/>
            <a:gdLst/>
            <a:ahLst/>
            <a:cxnLst/>
            <a:rect l="0" t="0" r="0" b="0"/>
            <a:pathLst>
              <a:path w="49214" h="180976">
                <a:moveTo>
                  <a:pt x="49213" y="0"/>
                </a:moveTo>
                <a:lnTo>
                  <a:pt x="0" y="180975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875" name="Полілінія 11874"/>
          <p:cNvSpPr/>
          <p:nvPr>
            <p:custDataLst>
              <p:tags r:id="rId52"/>
            </p:custDataLst>
          </p:nvPr>
        </p:nvSpPr>
        <p:spPr bwMode="auto">
          <a:xfrm>
            <a:off x="3736975" y="5792788"/>
            <a:ext cx="47626" cy="179388"/>
          </a:xfrm>
          <a:custGeom>
            <a:avLst/>
            <a:gdLst/>
            <a:ahLst/>
            <a:cxnLst/>
            <a:rect l="0" t="0" r="0" b="0"/>
            <a:pathLst>
              <a:path w="47626" h="179388">
                <a:moveTo>
                  <a:pt x="47625" y="0"/>
                </a:moveTo>
                <a:lnTo>
                  <a:pt x="0" y="179387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878" name="Полілінія 11877"/>
          <p:cNvSpPr/>
          <p:nvPr>
            <p:custDataLst>
              <p:tags r:id="rId53"/>
            </p:custDataLst>
          </p:nvPr>
        </p:nvSpPr>
        <p:spPr bwMode="auto">
          <a:xfrm>
            <a:off x="3736975" y="5954713"/>
            <a:ext cx="49214" cy="180976"/>
          </a:xfrm>
          <a:custGeom>
            <a:avLst/>
            <a:gdLst/>
            <a:ahLst/>
            <a:cxnLst/>
            <a:rect l="0" t="0" r="0" b="0"/>
            <a:pathLst>
              <a:path w="49214" h="180976">
                <a:moveTo>
                  <a:pt x="49213" y="0"/>
                </a:moveTo>
                <a:lnTo>
                  <a:pt x="0" y="180975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881" name="Полілінія 11880"/>
          <p:cNvSpPr/>
          <p:nvPr>
            <p:custDataLst>
              <p:tags r:id="rId54"/>
            </p:custDataLst>
          </p:nvPr>
        </p:nvSpPr>
        <p:spPr bwMode="auto">
          <a:xfrm>
            <a:off x="3736975" y="6118225"/>
            <a:ext cx="47626" cy="179389"/>
          </a:xfrm>
          <a:custGeom>
            <a:avLst/>
            <a:gdLst/>
            <a:ahLst/>
            <a:cxnLst/>
            <a:rect l="0" t="0" r="0" b="0"/>
            <a:pathLst>
              <a:path w="47626" h="179389">
                <a:moveTo>
                  <a:pt x="47625" y="0"/>
                </a:moveTo>
                <a:lnTo>
                  <a:pt x="0" y="179388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884" name="Полілінія 11883"/>
          <p:cNvSpPr/>
          <p:nvPr>
            <p:custDataLst>
              <p:tags r:id="rId55"/>
            </p:custDataLst>
          </p:nvPr>
        </p:nvSpPr>
        <p:spPr bwMode="auto">
          <a:xfrm>
            <a:off x="3736975" y="6280150"/>
            <a:ext cx="49214" cy="180976"/>
          </a:xfrm>
          <a:custGeom>
            <a:avLst/>
            <a:gdLst/>
            <a:ahLst/>
            <a:cxnLst/>
            <a:rect l="0" t="0" r="0" b="0"/>
            <a:pathLst>
              <a:path w="49214" h="180976">
                <a:moveTo>
                  <a:pt x="49213" y="0"/>
                </a:moveTo>
                <a:lnTo>
                  <a:pt x="0" y="180975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885" name="Полілінія 11884"/>
          <p:cNvSpPr/>
          <p:nvPr>
            <p:custDataLst>
              <p:tags r:id="rId56"/>
            </p:custDataLst>
          </p:nvPr>
        </p:nvSpPr>
        <p:spPr bwMode="auto">
          <a:xfrm>
            <a:off x="3794125" y="6280150"/>
            <a:ext cx="49214" cy="180976"/>
          </a:xfrm>
          <a:custGeom>
            <a:avLst/>
            <a:gdLst/>
            <a:ahLst/>
            <a:cxnLst/>
            <a:rect l="0" t="0" r="0" b="0"/>
            <a:pathLst>
              <a:path w="49214" h="180976">
                <a:moveTo>
                  <a:pt x="49213" y="0"/>
                </a:moveTo>
                <a:lnTo>
                  <a:pt x="0" y="180975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846" name="Полілінія 11845"/>
          <p:cNvSpPr/>
          <p:nvPr>
            <p:custDataLst>
              <p:tags r:id="rId57"/>
            </p:custDataLst>
          </p:nvPr>
        </p:nvSpPr>
        <p:spPr bwMode="auto">
          <a:xfrm>
            <a:off x="3794125" y="2538413"/>
            <a:ext cx="47626" cy="179388"/>
          </a:xfrm>
          <a:custGeom>
            <a:avLst/>
            <a:gdLst/>
            <a:ahLst/>
            <a:cxnLst/>
            <a:rect l="0" t="0" r="0" b="0"/>
            <a:pathLst>
              <a:path w="47626" h="179388">
                <a:moveTo>
                  <a:pt x="47625" y="0"/>
                </a:moveTo>
                <a:lnTo>
                  <a:pt x="0" y="179387"/>
                </a:lnTo>
              </a:path>
            </a:pathLst>
          </a:custGeom>
          <a:ln w="9525">
            <a:solidFill>
              <a:srgbClr val="C3CF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848" name="Полілінія 11847"/>
          <p:cNvSpPr/>
          <p:nvPr>
            <p:custDataLst>
              <p:tags r:id="rId58"/>
            </p:custDataLst>
          </p:nvPr>
        </p:nvSpPr>
        <p:spPr bwMode="auto">
          <a:xfrm>
            <a:off x="3736975" y="2700338"/>
            <a:ext cx="49214" cy="180976"/>
          </a:xfrm>
          <a:custGeom>
            <a:avLst/>
            <a:gdLst/>
            <a:ahLst/>
            <a:cxnLst/>
            <a:rect l="0" t="0" r="0" b="0"/>
            <a:pathLst>
              <a:path w="49214" h="180976">
                <a:moveTo>
                  <a:pt x="49213" y="0"/>
                </a:moveTo>
                <a:lnTo>
                  <a:pt x="0" y="180975"/>
                </a:lnTo>
              </a:path>
            </a:pathLst>
          </a:custGeom>
          <a:ln w="9525">
            <a:solidFill>
              <a:srgbClr val="C3CF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849" name="Полілінія 11848"/>
          <p:cNvSpPr/>
          <p:nvPr>
            <p:custDataLst>
              <p:tags r:id="rId59"/>
            </p:custDataLst>
          </p:nvPr>
        </p:nvSpPr>
        <p:spPr bwMode="auto">
          <a:xfrm>
            <a:off x="3794125" y="2700338"/>
            <a:ext cx="49214" cy="180976"/>
          </a:xfrm>
          <a:custGeom>
            <a:avLst/>
            <a:gdLst/>
            <a:ahLst/>
            <a:cxnLst/>
            <a:rect l="0" t="0" r="0" b="0"/>
            <a:pathLst>
              <a:path w="49214" h="180976">
                <a:moveTo>
                  <a:pt x="49213" y="0"/>
                </a:moveTo>
                <a:lnTo>
                  <a:pt x="0" y="180975"/>
                </a:lnTo>
              </a:path>
            </a:pathLst>
          </a:custGeom>
          <a:ln w="9525">
            <a:solidFill>
              <a:srgbClr val="C3CF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882" name="Полілінія 11881"/>
          <p:cNvSpPr/>
          <p:nvPr>
            <p:custDataLst>
              <p:tags r:id="rId60"/>
            </p:custDataLst>
          </p:nvPr>
        </p:nvSpPr>
        <p:spPr bwMode="auto">
          <a:xfrm>
            <a:off x="3794125" y="6118225"/>
            <a:ext cx="47626" cy="179389"/>
          </a:xfrm>
          <a:custGeom>
            <a:avLst/>
            <a:gdLst/>
            <a:ahLst/>
            <a:cxnLst/>
            <a:rect l="0" t="0" r="0" b="0"/>
            <a:pathLst>
              <a:path w="47626" h="179389">
                <a:moveTo>
                  <a:pt x="47625" y="0"/>
                </a:moveTo>
                <a:lnTo>
                  <a:pt x="0" y="179388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851" name="Полілінія 11850"/>
          <p:cNvSpPr/>
          <p:nvPr>
            <p:custDataLst>
              <p:tags r:id="rId61"/>
            </p:custDataLst>
          </p:nvPr>
        </p:nvSpPr>
        <p:spPr bwMode="auto">
          <a:xfrm>
            <a:off x="3736975" y="2863850"/>
            <a:ext cx="47626" cy="179389"/>
          </a:xfrm>
          <a:custGeom>
            <a:avLst/>
            <a:gdLst/>
            <a:ahLst/>
            <a:cxnLst/>
            <a:rect l="0" t="0" r="0" b="0"/>
            <a:pathLst>
              <a:path w="47626" h="179389">
                <a:moveTo>
                  <a:pt x="47625" y="0"/>
                </a:moveTo>
                <a:lnTo>
                  <a:pt x="0" y="179388"/>
                </a:lnTo>
              </a:path>
            </a:pathLst>
          </a:custGeom>
          <a:ln w="9525">
            <a:solidFill>
              <a:srgbClr val="C3CF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852" name="Полілінія 11851"/>
          <p:cNvSpPr/>
          <p:nvPr>
            <p:custDataLst>
              <p:tags r:id="rId62"/>
            </p:custDataLst>
          </p:nvPr>
        </p:nvSpPr>
        <p:spPr bwMode="auto">
          <a:xfrm>
            <a:off x="3794125" y="2863850"/>
            <a:ext cx="47626" cy="179389"/>
          </a:xfrm>
          <a:custGeom>
            <a:avLst/>
            <a:gdLst/>
            <a:ahLst/>
            <a:cxnLst/>
            <a:rect l="0" t="0" r="0" b="0"/>
            <a:pathLst>
              <a:path w="47626" h="179389">
                <a:moveTo>
                  <a:pt x="47625" y="0"/>
                </a:moveTo>
                <a:lnTo>
                  <a:pt x="0" y="179388"/>
                </a:lnTo>
              </a:path>
            </a:pathLst>
          </a:custGeom>
          <a:ln w="9525">
            <a:solidFill>
              <a:srgbClr val="C3CF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854" name="Полілінія 11853"/>
          <p:cNvSpPr/>
          <p:nvPr>
            <p:custDataLst>
              <p:tags r:id="rId63"/>
            </p:custDataLst>
          </p:nvPr>
        </p:nvSpPr>
        <p:spPr bwMode="auto">
          <a:xfrm>
            <a:off x="3736975" y="3025775"/>
            <a:ext cx="49214" cy="180976"/>
          </a:xfrm>
          <a:custGeom>
            <a:avLst/>
            <a:gdLst/>
            <a:ahLst/>
            <a:cxnLst/>
            <a:rect l="0" t="0" r="0" b="0"/>
            <a:pathLst>
              <a:path w="49214" h="180976">
                <a:moveTo>
                  <a:pt x="49213" y="0"/>
                </a:moveTo>
                <a:lnTo>
                  <a:pt x="0" y="180975"/>
                </a:lnTo>
              </a:path>
            </a:pathLst>
          </a:custGeom>
          <a:ln w="9525">
            <a:solidFill>
              <a:srgbClr val="C3CF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855" name="Полілінія 11854"/>
          <p:cNvSpPr/>
          <p:nvPr>
            <p:custDataLst>
              <p:tags r:id="rId64"/>
            </p:custDataLst>
          </p:nvPr>
        </p:nvSpPr>
        <p:spPr bwMode="auto">
          <a:xfrm>
            <a:off x="3794125" y="3025775"/>
            <a:ext cx="49214" cy="180976"/>
          </a:xfrm>
          <a:custGeom>
            <a:avLst/>
            <a:gdLst/>
            <a:ahLst/>
            <a:cxnLst/>
            <a:rect l="0" t="0" r="0" b="0"/>
            <a:pathLst>
              <a:path w="49214" h="180976">
                <a:moveTo>
                  <a:pt x="49213" y="0"/>
                </a:moveTo>
                <a:lnTo>
                  <a:pt x="0" y="180975"/>
                </a:lnTo>
              </a:path>
            </a:pathLst>
          </a:custGeom>
          <a:ln w="9525">
            <a:solidFill>
              <a:srgbClr val="C3CF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857" name="Полілінія 11856"/>
          <p:cNvSpPr/>
          <p:nvPr>
            <p:custDataLst>
              <p:tags r:id="rId65"/>
            </p:custDataLst>
          </p:nvPr>
        </p:nvSpPr>
        <p:spPr bwMode="auto">
          <a:xfrm>
            <a:off x="3736975" y="3189288"/>
            <a:ext cx="47626" cy="179388"/>
          </a:xfrm>
          <a:custGeom>
            <a:avLst/>
            <a:gdLst/>
            <a:ahLst/>
            <a:cxnLst/>
            <a:rect l="0" t="0" r="0" b="0"/>
            <a:pathLst>
              <a:path w="47626" h="179388">
                <a:moveTo>
                  <a:pt x="47625" y="0"/>
                </a:moveTo>
                <a:lnTo>
                  <a:pt x="0" y="179387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858" name="Полілінія 11857"/>
          <p:cNvSpPr/>
          <p:nvPr>
            <p:custDataLst>
              <p:tags r:id="rId66"/>
            </p:custDataLst>
          </p:nvPr>
        </p:nvSpPr>
        <p:spPr bwMode="auto">
          <a:xfrm>
            <a:off x="3794125" y="3189288"/>
            <a:ext cx="47626" cy="179388"/>
          </a:xfrm>
          <a:custGeom>
            <a:avLst/>
            <a:gdLst/>
            <a:ahLst/>
            <a:cxnLst/>
            <a:rect l="0" t="0" r="0" b="0"/>
            <a:pathLst>
              <a:path w="47626" h="179388">
                <a:moveTo>
                  <a:pt x="47625" y="0"/>
                </a:moveTo>
                <a:lnTo>
                  <a:pt x="0" y="179387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860" name="Полілінія 11859"/>
          <p:cNvSpPr/>
          <p:nvPr>
            <p:custDataLst>
              <p:tags r:id="rId67"/>
            </p:custDataLst>
          </p:nvPr>
        </p:nvSpPr>
        <p:spPr bwMode="auto">
          <a:xfrm>
            <a:off x="3736975" y="3351213"/>
            <a:ext cx="49214" cy="180976"/>
          </a:xfrm>
          <a:custGeom>
            <a:avLst/>
            <a:gdLst/>
            <a:ahLst/>
            <a:cxnLst/>
            <a:rect l="0" t="0" r="0" b="0"/>
            <a:pathLst>
              <a:path w="49214" h="180976">
                <a:moveTo>
                  <a:pt x="49213" y="0"/>
                </a:moveTo>
                <a:lnTo>
                  <a:pt x="0" y="180975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861" name="Полілінія 11860"/>
          <p:cNvSpPr/>
          <p:nvPr>
            <p:custDataLst>
              <p:tags r:id="rId68"/>
            </p:custDataLst>
          </p:nvPr>
        </p:nvSpPr>
        <p:spPr bwMode="auto">
          <a:xfrm>
            <a:off x="3794125" y="3351213"/>
            <a:ext cx="49214" cy="180976"/>
          </a:xfrm>
          <a:custGeom>
            <a:avLst/>
            <a:gdLst/>
            <a:ahLst/>
            <a:cxnLst/>
            <a:rect l="0" t="0" r="0" b="0"/>
            <a:pathLst>
              <a:path w="49214" h="180976">
                <a:moveTo>
                  <a:pt x="49213" y="0"/>
                </a:moveTo>
                <a:lnTo>
                  <a:pt x="0" y="180975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863" name="Полілінія 11862"/>
          <p:cNvSpPr/>
          <p:nvPr>
            <p:custDataLst>
              <p:tags r:id="rId69"/>
            </p:custDataLst>
          </p:nvPr>
        </p:nvSpPr>
        <p:spPr bwMode="auto">
          <a:xfrm>
            <a:off x="3736975" y="3514725"/>
            <a:ext cx="47626" cy="179389"/>
          </a:xfrm>
          <a:custGeom>
            <a:avLst/>
            <a:gdLst/>
            <a:ahLst/>
            <a:cxnLst/>
            <a:rect l="0" t="0" r="0" b="0"/>
            <a:pathLst>
              <a:path w="47626" h="179389">
                <a:moveTo>
                  <a:pt x="47625" y="0"/>
                </a:moveTo>
                <a:lnTo>
                  <a:pt x="0" y="179388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866" name="Полілінія 11865"/>
          <p:cNvSpPr/>
          <p:nvPr>
            <p:custDataLst>
              <p:tags r:id="rId70"/>
            </p:custDataLst>
          </p:nvPr>
        </p:nvSpPr>
        <p:spPr bwMode="auto">
          <a:xfrm>
            <a:off x="3736975" y="3676650"/>
            <a:ext cx="49214" cy="180976"/>
          </a:xfrm>
          <a:custGeom>
            <a:avLst/>
            <a:gdLst/>
            <a:ahLst/>
            <a:cxnLst/>
            <a:rect l="0" t="0" r="0" b="0"/>
            <a:pathLst>
              <a:path w="49214" h="180976">
                <a:moveTo>
                  <a:pt x="49213" y="0"/>
                </a:moveTo>
                <a:lnTo>
                  <a:pt x="0" y="180975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867" name="Полілінія 11866"/>
          <p:cNvSpPr/>
          <p:nvPr>
            <p:custDataLst>
              <p:tags r:id="rId71"/>
            </p:custDataLst>
          </p:nvPr>
        </p:nvSpPr>
        <p:spPr bwMode="auto">
          <a:xfrm>
            <a:off x="3794125" y="3676650"/>
            <a:ext cx="49214" cy="180976"/>
          </a:xfrm>
          <a:custGeom>
            <a:avLst/>
            <a:gdLst/>
            <a:ahLst/>
            <a:cxnLst/>
            <a:rect l="0" t="0" r="0" b="0"/>
            <a:pathLst>
              <a:path w="49214" h="180976">
                <a:moveTo>
                  <a:pt x="49213" y="0"/>
                </a:moveTo>
                <a:lnTo>
                  <a:pt x="0" y="180975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869" name="Полілінія 11868"/>
          <p:cNvSpPr/>
          <p:nvPr>
            <p:custDataLst>
              <p:tags r:id="rId72"/>
            </p:custDataLst>
          </p:nvPr>
        </p:nvSpPr>
        <p:spPr bwMode="auto">
          <a:xfrm>
            <a:off x="3736975" y="3840163"/>
            <a:ext cx="47626" cy="179388"/>
          </a:xfrm>
          <a:custGeom>
            <a:avLst/>
            <a:gdLst/>
            <a:ahLst/>
            <a:cxnLst/>
            <a:rect l="0" t="0" r="0" b="0"/>
            <a:pathLst>
              <a:path w="47626" h="179388">
                <a:moveTo>
                  <a:pt x="47625" y="0"/>
                </a:moveTo>
                <a:lnTo>
                  <a:pt x="0" y="179387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870" name="Полілінія 11869"/>
          <p:cNvSpPr/>
          <p:nvPr>
            <p:custDataLst>
              <p:tags r:id="rId73"/>
            </p:custDataLst>
          </p:nvPr>
        </p:nvSpPr>
        <p:spPr bwMode="auto">
          <a:xfrm>
            <a:off x="3794125" y="3840163"/>
            <a:ext cx="47626" cy="179388"/>
          </a:xfrm>
          <a:custGeom>
            <a:avLst/>
            <a:gdLst/>
            <a:ahLst/>
            <a:cxnLst/>
            <a:rect l="0" t="0" r="0" b="0"/>
            <a:pathLst>
              <a:path w="47626" h="179388">
                <a:moveTo>
                  <a:pt x="47625" y="0"/>
                </a:moveTo>
                <a:lnTo>
                  <a:pt x="0" y="179387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2" name="Полілінія 511"/>
          <p:cNvSpPr/>
          <p:nvPr>
            <p:custDataLst>
              <p:tags r:id="rId74"/>
            </p:custDataLst>
          </p:nvPr>
        </p:nvSpPr>
        <p:spPr bwMode="auto">
          <a:xfrm>
            <a:off x="3736975" y="4002088"/>
            <a:ext cx="49214" cy="180976"/>
          </a:xfrm>
          <a:custGeom>
            <a:avLst/>
            <a:gdLst/>
            <a:ahLst/>
            <a:cxnLst/>
            <a:rect l="0" t="0" r="0" b="0"/>
            <a:pathLst>
              <a:path w="49214" h="180976">
                <a:moveTo>
                  <a:pt x="49213" y="0"/>
                </a:moveTo>
                <a:lnTo>
                  <a:pt x="0" y="180975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3" name="Полілінія 512"/>
          <p:cNvSpPr/>
          <p:nvPr>
            <p:custDataLst>
              <p:tags r:id="rId75"/>
            </p:custDataLst>
          </p:nvPr>
        </p:nvSpPr>
        <p:spPr bwMode="auto">
          <a:xfrm>
            <a:off x="3794125" y="4002088"/>
            <a:ext cx="49214" cy="180976"/>
          </a:xfrm>
          <a:custGeom>
            <a:avLst/>
            <a:gdLst/>
            <a:ahLst/>
            <a:cxnLst/>
            <a:rect l="0" t="0" r="0" b="0"/>
            <a:pathLst>
              <a:path w="49214" h="180976">
                <a:moveTo>
                  <a:pt x="49213" y="0"/>
                </a:moveTo>
                <a:lnTo>
                  <a:pt x="0" y="180975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0" name="Полілінія 519"/>
          <p:cNvSpPr/>
          <p:nvPr>
            <p:custDataLst>
              <p:tags r:id="rId76"/>
            </p:custDataLst>
          </p:nvPr>
        </p:nvSpPr>
        <p:spPr bwMode="auto">
          <a:xfrm>
            <a:off x="3736975" y="4327525"/>
            <a:ext cx="49214" cy="180976"/>
          </a:xfrm>
          <a:custGeom>
            <a:avLst/>
            <a:gdLst/>
            <a:ahLst/>
            <a:cxnLst/>
            <a:rect l="0" t="0" r="0" b="0"/>
            <a:pathLst>
              <a:path w="49214" h="180976">
                <a:moveTo>
                  <a:pt x="49213" y="0"/>
                </a:moveTo>
                <a:lnTo>
                  <a:pt x="0" y="180975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1" name="Полілінія 520"/>
          <p:cNvSpPr/>
          <p:nvPr>
            <p:custDataLst>
              <p:tags r:id="rId77"/>
            </p:custDataLst>
          </p:nvPr>
        </p:nvSpPr>
        <p:spPr bwMode="auto">
          <a:xfrm>
            <a:off x="3794125" y="4327525"/>
            <a:ext cx="49214" cy="180976"/>
          </a:xfrm>
          <a:custGeom>
            <a:avLst/>
            <a:gdLst/>
            <a:ahLst/>
            <a:cxnLst/>
            <a:rect l="0" t="0" r="0" b="0"/>
            <a:pathLst>
              <a:path w="49214" h="180976">
                <a:moveTo>
                  <a:pt x="49213" y="0"/>
                </a:moveTo>
                <a:lnTo>
                  <a:pt x="0" y="180975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4" name="Полілінія 523"/>
          <p:cNvSpPr/>
          <p:nvPr>
            <p:custDataLst>
              <p:tags r:id="rId78"/>
            </p:custDataLst>
          </p:nvPr>
        </p:nvSpPr>
        <p:spPr bwMode="auto">
          <a:xfrm>
            <a:off x="3794125" y="4491038"/>
            <a:ext cx="47626" cy="179388"/>
          </a:xfrm>
          <a:custGeom>
            <a:avLst/>
            <a:gdLst/>
            <a:ahLst/>
            <a:cxnLst/>
            <a:rect l="0" t="0" r="0" b="0"/>
            <a:pathLst>
              <a:path w="47626" h="179388">
                <a:moveTo>
                  <a:pt x="47625" y="0"/>
                </a:moveTo>
                <a:lnTo>
                  <a:pt x="0" y="179387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7" name="Полілінія 526"/>
          <p:cNvSpPr/>
          <p:nvPr>
            <p:custDataLst>
              <p:tags r:id="rId79"/>
            </p:custDataLst>
          </p:nvPr>
        </p:nvSpPr>
        <p:spPr bwMode="auto">
          <a:xfrm>
            <a:off x="3794125" y="4652963"/>
            <a:ext cx="49214" cy="180976"/>
          </a:xfrm>
          <a:custGeom>
            <a:avLst/>
            <a:gdLst/>
            <a:ahLst/>
            <a:cxnLst/>
            <a:rect l="0" t="0" r="0" b="0"/>
            <a:pathLst>
              <a:path w="49214" h="180976">
                <a:moveTo>
                  <a:pt x="49213" y="0"/>
                </a:moveTo>
                <a:lnTo>
                  <a:pt x="0" y="180975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9" name="Полілінія 528"/>
          <p:cNvSpPr/>
          <p:nvPr>
            <p:custDataLst>
              <p:tags r:id="rId80"/>
            </p:custDataLst>
          </p:nvPr>
        </p:nvSpPr>
        <p:spPr bwMode="auto">
          <a:xfrm>
            <a:off x="3736975" y="4816475"/>
            <a:ext cx="47626" cy="179389"/>
          </a:xfrm>
          <a:custGeom>
            <a:avLst/>
            <a:gdLst/>
            <a:ahLst/>
            <a:cxnLst/>
            <a:rect l="0" t="0" r="0" b="0"/>
            <a:pathLst>
              <a:path w="47626" h="179389">
                <a:moveTo>
                  <a:pt x="47625" y="0"/>
                </a:moveTo>
                <a:lnTo>
                  <a:pt x="0" y="179388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0" name="Полілінія 529"/>
          <p:cNvSpPr/>
          <p:nvPr>
            <p:custDataLst>
              <p:tags r:id="rId81"/>
            </p:custDataLst>
          </p:nvPr>
        </p:nvSpPr>
        <p:spPr bwMode="auto">
          <a:xfrm>
            <a:off x="3794125" y="4816475"/>
            <a:ext cx="47626" cy="179389"/>
          </a:xfrm>
          <a:custGeom>
            <a:avLst/>
            <a:gdLst/>
            <a:ahLst/>
            <a:cxnLst/>
            <a:rect l="0" t="0" r="0" b="0"/>
            <a:pathLst>
              <a:path w="47626" h="179389">
                <a:moveTo>
                  <a:pt x="47625" y="0"/>
                </a:moveTo>
                <a:lnTo>
                  <a:pt x="0" y="179388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2" name="Полілінія 531"/>
          <p:cNvSpPr/>
          <p:nvPr>
            <p:custDataLst>
              <p:tags r:id="rId82"/>
            </p:custDataLst>
          </p:nvPr>
        </p:nvSpPr>
        <p:spPr bwMode="auto">
          <a:xfrm>
            <a:off x="3736975" y="4978400"/>
            <a:ext cx="49214" cy="180976"/>
          </a:xfrm>
          <a:custGeom>
            <a:avLst/>
            <a:gdLst/>
            <a:ahLst/>
            <a:cxnLst/>
            <a:rect l="0" t="0" r="0" b="0"/>
            <a:pathLst>
              <a:path w="49214" h="180976">
                <a:moveTo>
                  <a:pt x="49213" y="0"/>
                </a:moveTo>
                <a:lnTo>
                  <a:pt x="0" y="180975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5" name="Полілінія 534"/>
          <p:cNvSpPr/>
          <p:nvPr>
            <p:custDataLst>
              <p:tags r:id="rId83"/>
            </p:custDataLst>
          </p:nvPr>
        </p:nvSpPr>
        <p:spPr bwMode="auto">
          <a:xfrm>
            <a:off x="3736975" y="5141913"/>
            <a:ext cx="47626" cy="179388"/>
          </a:xfrm>
          <a:custGeom>
            <a:avLst/>
            <a:gdLst/>
            <a:ahLst/>
            <a:cxnLst/>
            <a:rect l="0" t="0" r="0" b="0"/>
            <a:pathLst>
              <a:path w="47626" h="179388">
                <a:moveTo>
                  <a:pt x="47625" y="0"/>
                </a:moveTo>
                <a:lnTo>
                  <a:pt x="0" y="179387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822" name="Пряма сполучна лінія 11821"/>
          <p:cNvCxnSpPr/>
          <p:nvPr>
            <p:custDataLst>
              <p:tags r:id="rId84"/>
            </p:custDataLst>
          </p:nvPr>
        </p:nvCxnSpPr>
        <p:spPr bwMode="gray">
          <a:xfrm>
            <a:off x="1770063" y="2384425"/>
            <a:ext cx="0" cy="841375"/>
          </a:xfrm>
          <a:prstGeom prst="line">
            <a:avLst/>
          </a:prstGeom>
          <a:ln w="19050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24" name="Стрілка вправо 11823"/>
          <p:cNvSpPr/>
          <p:nvPr>
            <p:custDataLst>
              <p:tags r:id="rId85"/>
            </p:custDataLst>
          </p:nvPr>
        </p:nvSpPr>
        <p:spPr bwMode="auto">
          <a:xfrm rot="16200000">
            <a:off x="1706563" y="6491288"/>
            <a:ext cx="128588" cy="152400"/>
          </a:xfrm>
          <a:prstGeom prst="rightArrow">
            <a:avLst>
              <a:gd name="adj1" fmla="val 100000"/>
              <a:gd name="adj2" fmla="val 84545"/>
            </a:avLst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841" name="Пряма сполучна лінія 11840"/>
          <p:cNvCxnSpPr/>
          <p:nvPr>
            <p:custDataLst>
              <p:tags r:id="rId86"/>
            </p:custDataLst>
          </p:nvPr>
        </p:nvCxnSpPr>
        <p:spPr bwMode="gray">
          <a:xfrm>
            <a:off x="1770063" y="3332163"/>
            <a:ext cx="0" cy="3121025"/>
          </a:xfrm>
          <a:prstGeom prst="line">
            <a:avLst/>
          </a:prstGeom>
          <a:ln w="19050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84" name="Прямокутник 11583"/>
          <p:cNvSpPr/>
          <p:nvPr>
            <p:custDataLst>
              <p:tags r:id="rId87"/>
            </p:custDataLst>
          </p:nvPr>
        </p:nvSpPr>
        <p:spPr bwMode="gray">
          <a:xfrm>
            <a:off x="274638" y="6154738"/>
            <a:ext cx="247650" cy="1063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700" tIns="0" rIns="12700" bIns="0" rtlCol="0" anchor="ctr">
            <a:noAutofit/>
          </a:bodyPr>
          <a:lstStyle/>
          <a:p>
            <a:pPr algn="r"/>
            <a:fld id="{1CF6A7E9-3225-4D54-AFA1-0EF1C622068D}" type="datetime'1''''''''''''''''''''''''''''''1''''''''5'''''',''3'''''''">
              <a:rPr lang="en-US" altLang="en-US" sz="700" smtClean="0">
                <a:solidFill>
                  <a:schemeClr val="tx1"/>
                </a:solidFill>
              </a:rPr>
              <a:pPr algn="r"/>
              <a:t>115,3</a:t>
            </a:fld>
            <a:endParaRPr lang="uk-UA" sz="70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1574" name="Прямокутник 11573"/>
          <p:cNvSpPr/>
          <p:nvPr>
            <p:custDataLst>
              <p:tags r:id="rId88"/>
            </p:custDataLst>
          </p:nvPr>
        </p:nvSpPr>
        <p:spPr bwMode="gray">
          <a:xfrm>
            <a:off x="917575" y="4527550"/>
            <a:ext cx="198438" cy="1063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700" tIns="0" rIns="12700" bIns="0" rtlCol="0" anchor="ctr"/>
          <a:lstStyle/>
          <a:p>
            <a:pPr algn="r"/>
            <a:fld id="{94DE25F7-E407-4B48-8A08-094CFD198F45}" type="datetime'''''''9''''''''''''''''''''''''''8'',''''''4'''''''''">
              <a:rPr lang="en-US" altLang="en-US" sz="700" smtClean="0">
                <a:solidFill>
                  <a:schemeClr val="tx1"/>
                </a:solidFill>
              </a:rPr>
              <a:pPr algn="r"/>
              <a:t>98,4</a:t>
            </a:fld>
            <a:endParaRPr lang="uk-UA" sz="70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1571" name="Прямокутник 11570"/>
          <p:cNvSpPr/>
          <p:nvPr>
            <p:custDataLst>
              <p:tags r:id="rId89"/>
            </p:custDataLst>
          </p:nvPr>
        </p:nvSpPr>
        <p:spPr bwMode="gray">
          <a:xfrm>
            <a:off x="1157288" y="4040188"/>
            <a:ext cx="198438" cy="1063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700" tIns="0" rIns="12700" bIns="0" rtlCol="0" anchor="ctr"/>
          <a:lstStyle/>
          <a:p>
            <a:pPr algn="r"/>
            <a:fld id="{9B8533AF-4496-4D91-B511-9CB253E4F4FF}" type="datetime'''''''''''''''''''''''''''''''9''1'''''',''''''''''''6'">
              <a:rPr lang="en-US" altLang="en-US" sz="700" smtClean="0">
                <a:solidFill>
                  <a:schemeClr val="tx1"/>
                </a:solidFill>
              </a:rPr>
              <a:pPr algn="r"/>
              <a:t>91,6</a:t>
            </a:fld>
            <a:endParaRPr lang="uk-UA" sz="70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1823" name="Прямокутник 11822"/>
          <p:cNvSpPr/>
          <p:nvPr>
            <p:custDataLst>
              <p:tags r:id="rId90"/>
            </p:custDataLst>
          </p:nvPr>
        </p:nvSpPr>
        <p:spPr bwMode="auto">
          <a:xfrm>
            <a:off x="1597025" y="6683375"/>
            <a:ext cx="344488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/>
            <a:fld id="{B68D498D-6BAF-46C7-85A2-2684D3978658}" type="datetime'''8''''''''''''0'''''''''''''''''''',''6'''''''''''''''">
              <a:rPr lang="en-US" altLang="en-US" sz="1400" b="1" smtClean="0">
                <a:solidFill>
                  <a:srgbClr val="FF0000"/>
                </a:solidFill>
                <a:ea typeface="ＭＳ Ｐゴシック"/>
              </a:rPr>
              <a:pPr algn="ctr"/>
              <a:t>80,6</a:t>
            </a:fld>
            <a:endParaRPr lang="uk-UA" sz="1400" b="1" dirty="0">
              <a:solidFill>
                <a:srgbClr val="FF0000"/>
              </a:solidFill>
              <a:latin typeface="Arial"/>
              <a:ea typeface="ＭＳ Ｐゴシック"/>
              <a:sym typeface="Arial"/>
            </a:endParaRPr>
          </a:p>
        </p:txBody>
      </p:sp>
      <p:sp>
        <p:nvSpPr>
          <p:cNvPr id="11562" name="Прямокутник 11561"/>
          <p:cNvSpPr/>
          <p:nvPr>
            <p:custDataLst>
              <p:tags r:id="rId91"/>
            </p:custDataLst>
          </p:nvPr>
        </p:nvSpPr>
        <p:spPr bwMode="gray">
          <a:xfrm>
            <a:off x="2238375" y="2574925"/>
            <a:ext cx="198438" cy="1063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700" tIns="0" rIns="12700" bIns="0" rtlCol="0" anchor="ctr">
            <a:noAutofit/>
          </a:bodyPr>
          <a:lstStyle/>
          <a:p>
            <a:pPr algn="r"/>
            <a:fld id="{16F3253C-E3DA-4825-8FEF-DEB6EA51D13E}" type="datetime'61'''''''''''',''''''''''''''''''0'''''''''''''''''">
              <a:rPr lang="en-US" altLang="en-US" sz="700" smtClean="0">
                <a:solidFill>
                  <a:schemeClr val="tx1"/>
                </a:solidFill>
              </a:rPr>
              <a:pPr algn="r"/>
              <a:t>61,0</a:t>
            </a:fld>
            <a:endParaRPr lang="uk-UA" sz="70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1583" name="Прямокутник 11582"/>
          <p:cNvSpPr/>
          <p:nvPr>
            <p:custDataLst>
              <p:tags r:id="rId92"/>
            </p:custDataLst>
          </p:nvPr>
        </p:nvSpPr>
        <p:spPr bwMode="gray">
          <a:xfrm>
            <a:off x="517525" y="5992813"/>
            <a:ext cx="247650" cy="1063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700" tIns="0" rIns="12700" bIns="0" rtlCol="0" anchor="ctr">
            <a:noAutofit/>
          </a:bodyPr>
          <a:lstStyle/>
          <a:p>
            <a:pPr algn="r"/>
            <a:fld id="{C7E38BD1-B23A-4570-A211-7970B1BD8ED9}" type="datetime'''''''''1''''''''''''0''8'''''''''',4'''''''''''">
              <a:rPr lang="en-US" altLang="en-US" sz="700" smtClean="0">
                <a:solidFill>
                  <a:schemeClr val="tx1"/>
                </a:solidFill>
              </a:rPr>
              <a:pPr algn="r"/>
              <a:t>108,4</a:t>
            </a:fld>
            <a:endParaRPr lang="uk-UA" sz="70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66" name="Прямокутник 165"/>
          <p:cNvSpPr/>
          <p:nvPr>
            <p:custDataLst>
              <p:tags r:id="rId93"/>
            </p:custDataLst>
          </p:nvPr>
        </p:nvSpPr>
        <p:spPr bwMode="gray">
          <a:xfrm>
            <a:off x="3486150" y="2413000"/>
            <a:ext cx="198438" cy="1063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700" tIns="0" rIns="12700" bIns="0" rtlCol="0" anchor="ctr">
            <a:noAutofit/>
          </a:bodyPr>
          <a:lstStyle/>
          <a:p>
            <a:pPr algn="r"/>
            <a:fld id="{8D5C81ED-57EE-48C2-8159-B4F241650C59}" type="datetime'2''''''''''''''''5'''',''6'''''''''''''''''''">
              <a:rPr lang="en-US" altLang="en-US" sz="700" smtClean="0">
                <a:solidFill>
                  <a:schemeClr val="tx1"/>
                </a:solidFill>
              </a:rPr>
              <a:pPr algn="r"/>
              <a:t>25,6</a:t>
            </a:fld>
            <a:endParaRPr lang="uk-UA" sz="70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1563" name="Прямокутник 11562"/>
          <p:cNvSpPr/>
          <p:nvPr>
            <p:custDataLst>
              <p:tags r:id="rId94"/>
            </p:custDataLst>
          </p:nvPr>
        </p:nvSpPr>
        <p:spPr bwMode="gray">
          <a:xfrm>
            <a:off x="2209800" y="2738438"/>
            <a:ext cx="198438" cy="1063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700" tIns="0" rIns="12700" bIns="0" rtlCol="0" anchor="ctr">
            <a:noAutofit/>
          </a:bodyPr>
          <a:lstStyle/>
          <a:p>
            <a:pPr algn="r"/>
            <a:fld id="{A94B315A-6989-4453-8D13-6D0586F39A42}" type="datetime'''''''''''''''''''''''''''''61'',''''''''8'''''''''''''''">
              <a:rPr lang="en-US" altLang="en-US" sz="700" smtClean="0">
                <a:solidFill>
                  <a:schemeClr val="tx1"/>
                </a:solidFill>
              </a:rPr>
              <a:pPr algn="r"/>
              <a:t>61,8</a:t>
            </a:fld>
            <a:endParaRPr lang="uk-UA" sz="70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1569" name="Прямокутник 11568"/>
          <p:cNvSpPr/>
          <p:nvPr>
            <p:custDataLst>
              <p:tags r:id="rId95"/>
            </p:custDataLst>
          </p:nvPr>
        </p:nvSpPr>
        <p:spPr bwMode="gray">
          <a:xfrm>
            <a:off x="1358900" y="3714750"/>
            <a:ext cx="198438" cy="1063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700" tIns="0" rIns="12700" bIns="0" rtlCol="0" anchor="ctr"/>
          <a:lstStyle/>
          <a:p>
            <a:pPr algn="r"/>
            <a:fld id="{F3327757-F48D-4238-A04E-9C513C4E956E}" type="datetime'''8''''''''5,''9'''''''''">
              <a:rPr lang="en-US" altLang="en-US" sz="700" smtClean="0">
                <a:solidFill>
                  <a:schemeClr val="tx1"/>
                </a:solidFill>
              </a:rPr>
              <a:pPr algn="r"/>
              <a:t>85,9</a:t>
            </a:fld>
            <a:endParaRPr lang="uk-UA" sz="70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1576" name="Прямокутник 11575"/>
          <p:cNvSpPr/>
          <p:nvPr>
            <p:custDataLst>
              <p:tags r:id="rId96"/>
            </p:custDataLst>
          </p:nvPr>
        </p:nvSpPr>
        <p:spPr bwMode="gray">
          <a:xfrm>
            <a:off x="903288" y="4852988"/>
            <a:ext cx="198438" cy="1063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700" tIns="0" rIns="12700" bIns="0" rtlCol="0" anchor="ctr"/>
          <a:lstStyle/>
          <a:p>
            <a:pPr algn="r"/>
            <a:fld id="{C7710482-08DF-4850-9B55-56D653CB7577}" type="datetime'''''''9''''''''''''''8'''''',''''''''''''''''''''''''9'''''''">
              <a:rPr lang="en-US" altLang="en-US" sz="700" smtClean="0">
                <a:solidFill>
                  <a:schemeClr val="tx1"/>
                </a:solidFill>
              </a:rPr>
              <a:pPr algn="r"/>
              <a:t>98,9</a:t>
            </a:fld>
            <a:endParaRPr lang="uk-UA" sz="70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1580" name="Прямокутник 11579"/>
          <p:cNvSpPr/>
          <p:nvPr>
            <p:custDataLst>
              <p:tags r:id="rId97"/>
            </p:custDataLst>
          </p:nvPr>
        </p:nvSpPr>
        <p:spPr bwMode="gray">
          <a:xfrm>
            <a:off x="739775" y="5503863"/>
            <a:ext cx="247650" cy="1063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700" tIns="0" rIns="12700" bIns="0" rtlCol="0" anchor="ctr">
            <a:noAutofit/>
          </a:bodyPr>
          <a:lstStyle/>
          <a:p>
            <a:pPr algn="r"/>
            <a:fld id="{A162EBB1-1CD1-42BF-8C38-2C46122ED228}" type="datetime'''''''1''''0''''''2'''''''''''''''''''''''',''''''''''1'''">
              <a:rPr lang="en-US" altLang="en-US" sz="700" smtClean="0">
                <a:solidFill>
                  <a:schemeClr val="tx1"/>
                </a:solidFill>
              </a:rPr>
              <a:pPr algn="r"/>
              <a:t>102,1</a:t>
            </a:fld>
            <a:endParaRPr lang="uk-UA" sz="70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1581" name="Прямокутник 11580"/>
          <p:cNvSpPr/>
          <p:nvPr>
            <p:custDataLst>
              <p:tags r:id="rId98"/>
            </p:custDataLst>
          </p:nvPr>
        </p:nvSpPr>
        <p:spPr bwMode="gray">
          <a:xfrm>
            <a:off x="712788" y="5667375"/>
            <a:ext cx="247650" cy="1063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700" tIns="0" rIns="12700" bIns="0" rtlCol="0" anchor="ctr">
            <a:noAutofit/>
          </a:bodyPr>
          <a:lstStyle/>
          <a:p>
            <a:pPr algn="r"/>
            <a:fld id="{2286909C-D890-47D1-880F-54B2E5A588D1}" type="datetime'''''''1''''''''''0''''''''''2'''''''''''',''''9'''''">
              <a:rPr lang="en-US" altLang="en-US" sz="700" smtClean="0">
                <a:solidFill>
                  <a:schemeClr val="tx1"/>
                </a:solidFill>
              </a:rPr>
              <a:pPr algn="r"/>
              <a:t>102,9</a:t>
            </a:fld>
            <a:endParaRPr lang="uk-UA" sz="70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1575" name="Прямокутник 11574"/>
          <p:cNvSpPr/>
          <p:nvPr>
            <p:custDataLst>
              <p:tags r:id="rId99"/>
            </p:custDataLst>
          </p:nvPr>
        </p:nvSpPr>
        <p:spPr bwMode="gray">
          <a:xfrm>
            <a:off x="914400" y="4691063"/>
            <a:ext cx="198438" cy="1063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700" tIns="0" rIns="12700" bIns="0" rtlCol="0" anchor="ctr"/>
          <a:lstStyle/>
          <a:p>
            <a:pPr algn="r"/>
            <a:fld id="{3C11D0AA-4F4E-43A8-85E5-745072B7590E}" type="datetime'''9''''''''''''''''8'''''',5'''''''">
              <a:rPr lang="en-US" altLang="en-US" sz="700" smtClean="0">
                <a:solidFill>
                  <a:schemeClr val="tx1"/>
                </a:solidFill>
              </a:rPr>
              <a:pPr algn="r"/>
              <a:t>98,5</a:t>
            </a:fld>
            <a:endParaRPr lang="uk-UA" sz="70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1573" name="Прямокутник 11572"/>
          <p:cNvSpPr/>
          <p:nvPr>
            <p:custDataLst>
              <p:tags r:id="rId100"/>
            </p:custDataLst>
          </p:nvPr>
        </p:nvSpPr>
        <p:spPr bwMode="gray">
          <a:xfrm>
            <a:off x="928688" y="4365625"/>
            <a:ext cx="198438" cy="1063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700" tIns="0" rIns="12700" bIns="0" rtlCol="0" anchor="ctr"/>
          <a:lstStyle/>
          <a:p>
            <a:pPr algn="r"/>
            <a:fld id="{FBF67405-2082-46FA-825B-A1CBD0CD9202}" type="datetime'''''''''''''''98'''',''''''''''''''1'''''''''''''">
              <a:rPr lang="en-US" altLang="en-US" sz="700" smtClean="0">
                <a:solidFill>
                  <a:schemeClr val="tx1"/>
                </a:solidFill>
              </a:rPr>
              <a:pPr algn="r"/>
              <a:t>98,1</a:t>
            </a:fld>
            <a:endParaRPr lang="uk-UA" sz="70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1577" name="Прямокутник 11576"/>
          <p:cNvSpPr/>
          <p:nvPr>
            <p:custDataLst>
              <p:tags r:id="rId101"/>
            </p:custDataLst>
          </p:nvPr>
        </p:nvSpPr>
        <p:spPr bwMode="gray">
          <a:xfrm>
            <a:off x="887413" y="5016500"/>
            <a:ext cx="198438" cy="1063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700" tIns="0" rIns="12700" bIns="0" rtlCol="0" anchor="ctr"/>
          <a:lstStyle/>
          <a:p>
            <a:pPr algn="r"/>
            <a:fld id="{B707BFE5-F7F2-4BE4-94F0-703D128CCEA2}" type="datetime'9''''''''''''''''''''''''9'',''''''''3'''''''''''''">
              <a:rPr lang="en-US" altLang="en-US" sz="700" smtClean="0">
                <a:solidFill>
                  <a:schemeClr val="tx1"/>
                </a:solidFill>
              </a:rPr>
              <a:pPr algn="r"/>
              <a:t>99,3</a:t>
            </a:fld>
            <a:endParaRPr lang="uk-UA" sz="70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1579" name="Прямокутник 11578"/>
          <p:cNvSpPr/>
          <p:nvPr>
            <p:custDataLst>
              <p:tags r:id="rId102"/>
            </p:custDataLst>
          </p:nvPr>
        </p:nvSpPr>
        <p:spPr bwMode="gray">
          <a:xfrm>
            <a:off x="796925" y="5341938"/>
            <a:ext cx="247650" cy="1063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700" tIns="0" rIns="12700" bIns="0" rtlCol="0" anchor="ctr">
            <a:noAutofit/>
          </a:bodyPr>
          <a:lstStyle/>
          <a:p>
            <a:pPr algn="r"/>
            <a:fld id="{F891138B-B8C9-4BF9-A832-491F4DC726E1}" type="datetime'''''''''''1''''0''''0'''''''''',''''5'''''''''''''''''">
              <a:rPr lang="en-US" altLang="en-US" sz="700" smtClean="0">
                <a:solidFill>
                  <a:schemeClr val="tx1"/>
                </a:solidFill>
              </a:rPr>
              <a:pPr algn="r"/>
              <a:t>100,5</a:t>
            </a:fld>
            <a:endParaRPr lang="uk-UA" sz="70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1568" name="Прямокутник 11567"/>
          <p:cNvSpPr/>
          <p:nvPr>
            <p:custDataLst>
              <p:tags r:id="rId103"/>
            </p:custDataLst>
          </p:nvPr>
        </p:nvSpPr>
        <p:spPr bwMode="gray">
          <a:xfrm>
            <a:off x="1493838" y="3551238"/>
            <a:ext cx="198438" cy="1063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700" tIns="0" rIns="12700" bIns="0" rtlCol="0" anchor="ctr"/>
          <a:lstStyle/>
          <a:p>
            <a:pPr algn="r"/>
            <a:fld id="{DEBE63F1-BB46-455B-A978-0907B650AB22}" type="datetime'''''8''''''''''''''2'''''''''''''''''''''''',''''''1'''">
              <a:rPr lang="en-US" altLang="en-US" sz="700" smtClean="0">
                <a:solidFill>
                  <a:schemeClr val="tx1"/>
                </a:solidFill>
              </a:rPr>
              <a:pPr algn="r"/>
              <a:t>82,1</a:t>
            </a:fld>
            <a:endParaRPr lang="uk-UA" sz="70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1572" name="Прямокутник 11571"/>
          <p:cNvSpPr/>
          <p:nvPr>
            <p:custDataLst>
              <p:tags r:id="rId104"/>
            </p:custDataLst>
          </p:nvPr>
        </p:nvSpPr>
        <p:spPr bwMode="gray">
          <a:xfrm>
            <a:off x="1103313" y="4202113"/>
            <a:ext cx="198438" cy="1063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700" tIns="0" rIns="12700" bIns="0" rtlCol="0" anchor="ctr"/>
          <a:lstStyle/>
          <a:p>
            <a:pPr algn="r"/>
            <a:fld id="{E3AA5AA3-8F33-4CD5-8A84-C6BCEDC11D0E}" type="datetime'9''''''''''3'''',''''''''''''''''''''''''''''''''''''''''2'">
              <a:rPr lang="en-US" altLang="en-US" sz="700" smtClean="0">
                <a:solidFill>
                  <a:schemeClr val="tx1"/>
                </a:solidFill>
              </a:rPr>
              <a:pPr algn="r"/>
              <a:t>93,2</a:t>
            </a:fld>
            <a:endParaRPr lang="uk-UA" sz="70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1567" name="Прямокутник 11566"/>
          <p:cNvSpPr/>
          <p:nvPr>
            <p:custDataLst>
              <p:tags r:id="rId105"/>
            </p:custDataLst>
          </p:nvPr>
        </p:nvSpPr>
        <p:spPr bwMode="gray">
          <a:xfrm>
            <a:off x="1552575" y="3389313"/>
            <a:ext cx="198438" cy="1063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700" tIns="0" rIns="12700" bIns="0" rtlCol="0" anchor="ctr">
            <a:noAutofit/>
          </a:bodyPr>
          <a:lstStyle/>
          <a:p>
            <a:pPr algn="r"/>
            <a:fld id="{4C045AE7-68BB-4EFA-B793-5EB6E4C03095}" type="datetime'''''''8''''''0'''''''''''''''',''4'">
              <a:rPr lang="en-US" altLang="en-US" sz="700" smtClean="0">
                <a:solidFill>
                  <a:schemeClr val="tx1"/>
                </a:solidFill>
              </a:rPr>
              <a:pPr algn="r"/>
              <a:t>80,4</a:t>
            </a:fld>
            <a:endParaRPr lang="uk-UA" sz="70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1585" name="Прямокутник 11584"/>
          <p:cNvSpPr/>
          <p:nvPr>
            <p:custDataLst>
              <p:tags r:id="rId106"/>
            </p:custDataLst>
          </p:nvPr>
        </p:nvSpPr>
        <p:spPr bwMode="gray">
          <a:xfrm>
            <a:off x="107950" y="6318250"/>
            <a:ext cx="247650" cy="1063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700" tIns="0" rIns="12700" bIns="0" rtlCol="0" anchor="ctr">
            <a:noAutofit/>
          </a:bodyPr>
          <a:lstStyle/>
          <a:p>
            <a:pPr algn="r"/>
            <a:fld id="{79D5F64B-58B7-4C93-94BA-C3D785924014}" type="datetime'1''''''''''''''''''2''0'''''''''',''''''''0'''''''''''''">
              <a:rPr lang="en-US" altLang="en-US" sz="700" smtClean="0">
                <a:solidFill>
                  <a:schemeClr val="tx1"/>
                </a:solidFill>
              </a:rPr>
              <a:pPr algn="r"/>
              <a:t>120,0</a:t>
            </a:fld>
            <a:endParaRPr lang="uk-UA" sz="70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1566" name="Прямокутник 11565"/>
          <p:cNvSpPr/>
          <p:nvPr>
            <p:custDataLst>
              <p:tags r:id="rId107"/>
            </p:custDataLst>
          </p:nvPr>
        </p:nvSpPr>
        <p:spPr bwMode="gray">
          <a:xfrm>
            <a:off x="1560513" y="3225800"/>
            <a:ext cx="198438" cy="1063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700" tIns="0" rIns="12700" bIns="0" rtlCol="0" anchor="ctr">
            <a:noAutofit/>
          </a:bodyPr>
          <a:lstStyle/>
          <a:p>
            <a:pPr algn="r"/>
            <a:fld id="{B5A29CDA-6456-48E7-875A-F4665A2D8297}" type="datetime'''''''''''''''''''8''''''''''''''''''0'''''''''''''''''',2'''">
              <a:rPr lang="en-US" altLang="en-US" sz="700" smtClean="0">
                <a:solidFill>
                  <a:schemeClr val="tx1"/>
                </a:solidFill>
              </a:rPr>
              <a:pPr algn="r"/>
              <a:t>80,2</a:t>
            </a:fld>
            <a:endParaRPr lang="uk-UA" sz="70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1582" name="Прямокутник 11581"/>
          <p:cNvSpPr/>
          <p:nvPr>
            <p:custDataLst>
              <p:tags r:id="rId108"/>
            </p:custDataLst>
          </p:nvPr>
        </p:nvSpPr>
        <p:spPr bwMode="gray">
          <a:xfrm>
            <a:off x="704850" y="5829300"/>
            <a:ext cx="247650" cy="1063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700" tIns="0" rIns="12700" bIns="0" rtlCol="0" anchor="ctr">
            <a:noAutofit/>
          </a:bodyPr>
          <a:lstStyle/>
          <a:p>
            <a:pPr algn="r"/>
            <a:fld id="{1ED996A5-F8A1-490B-AE30-120553C64F1F}" type="datetime'''''''''''''1''''''''0''3'',''''''''1'''''''''''''''''''''''">
              <a:rPr lang="en-US" altLang="en-US" sz="700" smtClean="0">
                <a:solidFill>
                  <a:schemeClr val="tx1"/>
                </a:solidFill>
              </a:rPr>
              <a:pPr algn="r"/>
              <a:t>103,1</a:t>
            </a:fld>
            <a:endParaRPr lang="uk-UA" sz="70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1565" name="Прямокутник 11564"/>
          <p:cNvSpPr/>
          <p:nvPr>
            <p:custDataLst>
              <p:tags r:id="rId109"/>
            </p:custDataLst>
          </p:nvPr>
        </p:nvSpPr>
        <p:spPr bwMode="gray">
          <a:xfrm>
            <a:off x="1792288" y="3063875"/>
            <a:ext cx="198438" cy="1063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700" tIns="0" rIns="12700" bIns="0" rtlCol="0" anchor="ctr">
            <a:noAutofit/>
          </a:bodyPr>
          <a:lstStyle/>
          <a:p>
            <a:pPr algn="r"/>
            <a:fld id="{211C2CF2-E8CD-49EB-BD10-D54BFD4FE631}" type="datetime'''7''3'''''''',''''6'''''">
              <a:rPr lang="en-US" altLang="en-US" sz="700" smtClean="0">
                <a:solidFill>
                  <a:schemeClr val="tx1"/>
                </a:solidFill>
              </a:rPr>
              <a:pPr algn="r"/>
              <a:t>73,6</a:t>
            </a:fld>
            <a:endParaRPr lang="uk-UA" sz="70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1570" name="Прямокутник 11569"/>
          <p:cNvSpPr/>
          <p:nvPr>
            <p:custDataLst>
              <p:tags r:id="rId110"/>
            </p:custDataLst>
          </p:nvPr>
        </p:nvSpPr>
        <p:spPr bwMode="gray">
          <a:xfrm>
            <a:off x="1208088" y="3876675"/>
            <a:ext cx="198438" cy="1063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700" tIns="0" rIns="12700" bIns="0" rtlCol="0" anchor="ctr"/>
          <a:lstStyle/>
          <a:p>
            <a:pPr algn="r"/>
            <a:fld id="{BEA18208-75C9-4C19-87D7-7203006982C2}" type="datetime'9''0'''''''''''''''''''''''''''''''''''''''',''''''''''''2'''">
              <a:rPr lang="en-US" altLang="en-US" sz="700" smtClean="0">
                <a:solidFill>
                  <a:schemeClr val="tx1"/>
                </a:solidFill>
              </a:rPr>
              <a:pPr algn="r"/>
              <a:t>90,2</a:t>
            </a:fld>
            <a:endParaRPr lang="uk-UA" sz="70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1578" name="Прямокутник 11577"/>
          <p:cNvSpPr/>
          <p:nvPr>
            <p:custDataLst>
              <p:tags r:id="rId111"/>
            </p:custDataLst>
          </p:nvPr>
        </p:nvSpPr>
        <p:spPr bwMode="gray">
          <a:xfrm>
            <a:off x="803275" y="5178425"/>
            <a:ext cx="247650" cy="1063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700" tIns="0" rIns="12700" bIns="0" rtlCol="0" anchor="ctr"/>
          <a:lstStyle/>
          <a:p>
            <a:pPr algn="r"/>
            <a:fld id="{D814B258-93A0-4302-B195-824C4942A65A}" type="datetime'''1''''0''''''0'''''''''''''''''''''''',''''3'">
              <a:rPr lang="en-US" altLang="en-US" sz="700" smtClean="0">
                <a:solidFill>
                  <a:schemeClr val="tx1"/>
                </a:solidFill>
              </a:rPr>
              <a:pPr algn="r"/>
              <a:t>100,3</a:t>
            </a:fld>
            <a:endParaRPr lang="uk-UA" sz="70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1564" name="Прямокутник 11563"/>
          <p:cNvSpPr/>
          <p:nvPr>
            <p:custDataLst>
              <p:tags r:id="rId112"/>
            </p:custDataLst>
          </p:nvPr>
        </p:nvSpPr>
        <p:spPr bwMode="gray">
          <a:xfrm>
            <a:off x="1930400" y="2900363"/>
            <a:ext cx="198438" cy="1063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700" tIns="0" rIns="12700" bIns="0" rtlCol="0" anchor="ctr">
            <a:noAutofit/>
          </a:bodyPr>
          <a:lstStyle/>
          <a:p>
            <a:pPr algn="r"/>
            <a:fld id="{AA467417-3578-41D8-B67D-E8A6AF5937A6}" type="datetime'6''''''''''''''''''9'''''''''''''''''''''''''',''''''''7'''">
              <a:rPr lang="en-US" altLang="en-US" sz="700" smtClean="0">
                <a:solidFill>
                  <a:schemeClr val="tx1"/>
                </a:solidFill>
              </a:rPr>
              <a:pPr algn="r"/>
              <a:t>69,7</a:t>
            </a:fld>
            <a:endParaRPr lang="uk-UA" sz="70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2" name="TextBox 5"/>
          <p:cNvSpPr txBox="1">
            <a:spLocks noChangeArrowheads="1"/>
          </p:cNvSpPr>
          <p:nvPr>
            <p:custDataLst>
              <p:tags r:id="rId113"/>
            </p:custDataLst>
          </p:nvPr>
        </p:nvSpPr>
        <p:spPr bwMode="auto">
          <a:xfrm>
            <a:off x="307975" y="1884363"/>
            <a:ext cx="421322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altLang="uk-UA" sz="1000" b="1">
                <a:solidFill>
                  <a:srgbClr val="000000"/>
                </a:solidFill>
              </a:rPr>
              <a:t>Рівень розрахунків за електроенергію у 2017 році, %</a:t>
            </a:r>
          </a:p>
        </p:txBody>
      </p:sp>
      <p:sp>
        <p:nvSpPr>
          <p:cNvPr id="279" name="Прямокутник 278"/>
          <p:cNvSpPr/>
          <p:nvPr>
            <p:custDataLst>
              <p:tags r:id="rId114"/>
            </p:custDataLst>
          </p:nvPr>
        </p:nvSpPr>
        <p:spPr>
          <a:xfrm>
            <a:off x="105978" y="2348879"/>
            <a:ext cx="9707562" cy="116584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pic>
        <p:nvPicPr>
          <p:cNvPr id="190" name="Изображение 1" descr="minregion_logo_concept.png"/>
          <p:cNvPicPr>
            <a:picLocks noChangeAspect="1"/>
          </p:cNvPicPr>
          <p:nvPr>
            <p:custDataLst>
              <p:tags r:id="rId115"/>
            </p:custDataLst>
          </p:nvPr>
        </p:nvPicPr>
        <p:blipFill>
          <a:blip r:embed="rId1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433" y="46641"/>
            <a:ext cx="675907" cy="831885"/>
          </a:xfrm>
          <a:prstGeom prst="rect">
            <a:avLst/>
          </a:prstGeom>
        </p:spPr>
      </p:pic>
      <p:sp>
        <p:nvSpPr>
          <p:cNvPr id="191" name="Прямоугольник 2"/>
          <p:cNvSpPr/>
          <p:nvPr>
            <p:custDataLst>
              <p:tags r:id="rId116"/>
            </p:custDataLst>
          </p:nvPr>
        </p:nvSpPr>
        <p:spPr>
          <a:xfrm flipV="1">
            <a:off x="423163" y="908720"/>
            <a:ext cx="9067908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974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33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4&quot;&gt;&lt;elem m_fUsage=&quot;2.98656721000000050000E+000&quot;&gt;&lt;m_ppcolschidx val=&quot;0&quot;/&gt;&lt;m_rgb r=&quot;f2&quot; g=&quot;d5&quot; b=&quot;d0&quot;/&gt;&lt;/elem&gt;&lt;elem m_fUsage=&quot;2.51691048900000030000E+000&quot;&gt;&lt;m_ppcolschidx val=&quot;0&quot;/&gt;&lt;m_rgb r=&quot;ec&quot; g=&quot;c0&quot; b=&quot;b9&quot;/&gt;&lt;/elem&gt;&lt;elem m_fUsage=&quot;1.14078593619000030000E+000&quot;&gt;&lt;m_ppcolschidx val=&quot;0&quot;/&gt;&lt;m_rgb r=&quot;0&quot; g=&quot;b0&quot; b=&quot;50&quot;/&gt;&lt;/elem&gt;&lt;elem m_fUsage=&quot;5.31441000000000160000E-001&quot;&gt;&lt;m_ppcolschidx val=&quot;0&quot;/&gt;&lt;m_rgb r=&quot;32&quot; g=&quot;da&quot; b=&quot;a8&quot;/&gt;&lt;/elem&gt;&lt;/m_vecMRU&gt;&lt;/m_mruColor&gt;&lt;m_mapectfillschemeMRU&gt;&lt;key val=&quot;0&quot;/&gt;&lt;elem&gt;&lt;m_nPartnerID val=&quot;530&quot;/&gt;&lt;m_nIndex val=&quot;3&quot;/&gt;&lt;/elem&gt;&lt;key val=&quot;1&quot;/&gt;&lt;elem&gt;&lt;m_nPartnerID val=&quot;530&quot;/&gt;&lt;m_nIndex val=&quot;4&quot;/&gt;&lt;/elem&gt;&lt;key val=&quot;2&quot;/&gt;&lt;elem&gt;&lt;m_nPartnerID val=&quot;530&quot;/&gt;&lt;m_nIndex val=&quot;4&quot;/&gt;&lt;/elem&gt;&lt;key val=&quot;3&quot;/&gt;&lt;elem&gt;&lt;m_nPartnerID val=&quot;530&quot;/&gt;&lt;m_nIndex val=&quot;4&quot;/&gt;&lt;/elem&gt;&lt;/m_mapectfillschemeMRU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m_chDecimalSymbol17909&gt;,&lt;/m_chDecimalSymbol17909&gt;&lt;m_nGroupingDigits17909 val=&quot;3&quot;/&gt;&lt;m_chGroupingSymbol17909&gt;.&lt;/m_chGroupingSymbol17909&gt;&lt;/m_precDefault&gt;&lt;/CDefaultPrec&gt;&lt;/root&gt;"/>
  <p:tag name="THINKCELLUNDODONOTDELETE" val="256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FP5Af7tJ0GblarRuuqsr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dEy_PX_QiadsXpkd_Lcc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G_lQ3uTeWb2UQnKnCnp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nSEIr7RTSFkGX1Bs5FJ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hhd8vqtSI.T.4M1BYJm6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iSCH6tREuM2YtZctMBr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aQZJVsQjSyBxqRRC6r2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PKo7BBXQ8m0ilPDU3Ejf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5fSWe0Rc6lBT8UCwe.9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UN7WsHkS6K5NIyJJZb8M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2zn6TNAQmuJ.D4Y5IhOA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6f1deX3C0y4OELWDQmpJ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eb4OnQSEmr.kkXE6SpQ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Ff7nopSQDaetj_fyk76X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qLoDg2RpOdqjNG8Oabj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HYyx2_nQpGrz7UTh.hZA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.msuqqvSnaRn44thdo1a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QREl_7SliulQvEWSPWV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TI1YUdTMKy3zXLJ9Jks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IBmYqAbQ.KIcmrOLSb9Z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vspWN1kSRCU017bGs.qB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EDqm2DTaO_LgfqmDKCo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sPxOkfxUSZKXT2a_1xn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SjY2AtHQpKiy_HeShrr0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rR5H_ajTcuWWY.Ukk663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XD8Di2HQ76m89m_e2D8J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8BJv8SS4i9nycAH.fzp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Q4PkXXcQAWdfXEULOICG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T1juLdTgilaqS8ASLXM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c5j1TbS_qkRtk0NTD4v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qaNmTTHQRaZLqP1v_pPK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nEJ5mz8RBmLqNmETZfdK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faXehN_SI.HjsAYPAQQw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R8uqrTokWlOpj_3ZTbr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5bu8sljTaa0U0TDDKNe2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D6jMYlRdW6WCeHvfXqO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0XGwMDwSvOGIrFMkx.j4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h0Pfb6SzGCwwAPIAQ92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N7BmKRQx.Ir06QkwnXZ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1AYSRRMSomfKvhIGh1tt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YW_HeoSyWnN1ojP7kF7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GUNZOMUThuypEt1JlHsE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3SfMMsQTa.p8jrFP92q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kLIWtK4TJupVBv.TcMOP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7e6Pi7GSiiimT99EyCr4A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mrMeTUbSUuhOm8rcFH9e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pUMSadSAa0fw0UEbuPBg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jp8is6QXm78hvXIcyEm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ykRbs8SSX61WnMm_UcP5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DS2TPEARhWIsDSBubptmQ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v1MwRhOQ9CjWDck0HN46g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cLL.VPVSqCGdvZCrx69dg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CxaYZ0RlqniudDUdMOFQ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6fGaKc.RtG0GAr.vX.QFQ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2382gzqShydnbdEWymlr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WFHMkcfTXa6wPE5T13HJQ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C_eD5bQPCHEaunisKUG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5uzqc_5SJySfhLC2rxzCw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Wwo0uXRAC3xikgTLpVY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KaAFJdTrSCtNHdNBwss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TecEh.RLaqLYHczWIl4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9WgqcJ6SLOhdsK8v_QeY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FhyKyxQB62fq_kMig0u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nY.GRjdQSylla3foqQw3Q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FkbUYVSZOQboIIMcke4w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PoIp4OyQj.xjIdxyFala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Bd35XndTe.5Xc2TbIAJA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TkomT2ARBK7IEqRdBFQA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qK3IFbTn2H7KYe8kAQ6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UPhnPnQj0aM_km9JKieA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QUDVTmQ8kiHdvBBzJLfnw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.7N9BvuTpG6DdvvyGnOVw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qcWnaNW0is7DvdlhcdzQ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zYjDIhTamGNRbBgzguJ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sgHlprEQx.4YWmprKvpag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oLDDd4vSJ.jRDcv5zkMNg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jf1RXkB0CDiP2FiUqbi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ma8I0JR7q6ttAyFeTxJQ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7UMnwNec0OgpYi4salFj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mylPSobP0OrersFYWjnTw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Ll0ejXF60SX2CLUUXPUi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1j1jVgI0KhlkDXlGBkz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oDgjCZsmEqHvOnZ5qIaMg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8MDdTBDEES5cZUihxL6Bw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ytvLnWIE6cn6pAL8x3K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.2CrXbCkmTrJY47aONFg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4AE5dXK0Eaz0itf6qtCu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oSRcXBbKkeuNU2ytzGZs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UR5.2cRHWHK54TGQj6PQ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EjkrFEngka4JXkQXHIZS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wWT2xKaZ0K04GZir8GCSw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9oEF1j8NEOHdh5U2xmcMQ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tdIV48xEE23kgsFcCoKb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jMqBcrZ0.E3z87tZVUZw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QIOdhqN0kidFC2lyIopn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A4tDTmRUSMAFhKL576wQ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iE4J4vwkWg7pIgsSiRXg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tSS3GCN5kmxTD_10xL_nQ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xWsvfcCIUOlUWbq0xhkU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v8EBBAQLq2TqD8NnCKjw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QjJ2_x_W06wq5DbL5Yu8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Uo85u8hRky3RR8IJjB4Xg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EKGp4rSfkarFaVukoqnc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Xmq.Q8F6EeN0lyO7plZs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SVqXK4GzUSTXCM49_lqE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UtO8M0E06cR8U0YyKJK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axIKFhR06eXEmCXimrAQ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ogCaqJH3UGYcwMb5hdZSw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Ek4J9ccUqLNyk9iZd6O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mFBuw4o30OBB..aDzZoC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KrpNJef2EitNbtnLCYCS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h6.vAkSa6zJXh8GMGL5A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ihEGZuR0u3bXnWd6hAL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X6HDHWpkGe_WvkbOWsI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a0ByUACXEOEnxVKYb9uBQ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3fqwKEW06IoVrFXCmASQ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ao0cmxPKk.sQ17i1y3bAQ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ErxKJVYTE2jXC5jAvIjO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0j9WSfyOEuCjxfCKNuHBQ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h3w_uTr0etzWOnOAyKng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lYTlufCE.KU.j0ydCy7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J4aRBN3EKfVfEybOIyV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1Ootk2TjyU3ijfDZcqpA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IAdddhEAEugkdNGkt1jZw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bZQCGJahEy8h6JdicYc8w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wEfg5l0UGzTtTofX42yQ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LN_BGhcRfuU8Y1zAmZxbw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lsSoMMirUmxg4ARWTII_A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62CkS8YUu9sk1R.FihDQ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FH3r50yp06hIFiBz6AXp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J6gyOJu0uHX87xe9SaLw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l1TBTh7DkmDUiHAL0ggF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XVFDsgiQUGin0rjVvkM_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y2NoMfRiakd_rx4GdUsA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NlXPAfwIk.T6NQT94iLUQ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U2NKnsAfEiWS5l1zS3OUg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lSxC9UlUew_jzEZMVTGQ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F8BVW8OUkeZGMt287X6d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dnqRU43JUCJQaqsSCsz3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76VC2jt9EOzWRU15kuCMw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ZSHGGdguEaAzceV_hGeM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IZugYqky0mHHLMUE9sFSQ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ZROvWFe1EGcrvpsKBALXQ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ac8B2dEUypyMvigmhJH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0NFtYcQBGioFoMkrcfLA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ld8V87JkEO5vKz0rybih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KRu7B3BiUK6PSKCT3U8p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u1oXoT90.yZ.u6hKbb_Q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FdQv1QPRmqsUvv5pXAk0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iZwFJErX0qxzOXLVoS6XA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_0U.mElbE.M5r5YyMeErQ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ihZ.RoK0WELvUKSfPwpg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k7hYMcWkiCKi6E_IgZbw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keJBhR9EqTMbELHD.mMQ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WPDHpGlEGUpPEPqkzrj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1KsguwSUC5WGwFAiaC2Q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ylgxSDjuEC20ugyl7Ti2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ctUEQAS0eizA_nSwOYMw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1p1VMUUEOijjW2wOkgQw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jmNABuaW0aCvXVOO7hSzw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f0Ngv5wEk2JyRoLCRx4zQ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hkaqDHRE6XpIlfWzMa_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1ZSeT1.GUGtPMmvGSrhMw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UzlwA3S1e6zZ4mUN1O5A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8Nip0nuD0el.aAcXpbn5Q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QuZ55Or_EyQ8tSZHReK5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UMnNBxTOGdxzaE0Tw4Eg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UXepDKgEaxKQG._40gZ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QDOaOwzgUO2oo9YiEbMnQ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xMBHhI6EKtkFnNzxk7FA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Qdu.7yhQkSotJ6yFKB7H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7vx8r1gDEy2urwYXgSRC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1gJ0QDyUaw7BGKkFV5p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2eXFlF.bU6EBC4R3mdKyw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fKym_hwk2iMNLt36RUtg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E9jRdRjEWBjO5k9XeQtQ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CoxvoPF8EOlZ95Wu4ti5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HhanIw.S9KUbj1ZhvcJPg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.r0qo_MUqQkSulRfSdiA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lyG24EHZEeqHD.qraG5MQ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sym72SwqkezYd4Qz8Q_FQ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3N6wFn1jEmek_3sCx3tAQ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_RNV8aRL0ufmK71u6TS.w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RYR8zFRUkOQzmZ_tTsiZ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eDNf3r4R.iOr_MX6trqww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YIP.5wjSjGja2d7vGmt2w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4jdBlwCTICbAWnwXZobnA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wdPLFU0Qx26RI8a.rYud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by1IosR5qOcurv9UaRj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kgoz3HQ4OTBwyfxxvqZw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25W7vvQ1mqhgwcC.5b_g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nSs1O2qN0.3puA7uZxZ7A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wk92SAPEWT.CbmfTHdVQ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STchBAMRoqt9mcFPhFnMw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aiQRvRSa2RjXgQ1.2LnA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7QwIWUHoEeaSmdhlkgrxA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5gFOiSTHkqG8NlDmlEHw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vOk.x8ZRQSRTwO8lzOIN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7PIJV8vSBqNBQ2pEyjUk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stDLtdeRUiRdceCMgFAkA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ctN8PC2eEKAOSArcZJhMA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XYpVM.mBUaZnuWMPBOcbQ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h00A31aEGM4C0egA.DUQ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XZuYN2fWE6IYow4Q2mT_w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4INxNCqPU2aJBbUv_JnrQ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HrMIjaIUSxdzKbsBSs5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lycrNOrkqZqeJmYyphDg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MaCiAB0.kSr.yW_iYwxx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bgOKJ9PSYSGVLEHHKnyEA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HQ0XaaoSv2aUWgGuzPCO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dbrZyqXRDiqmY0a3rm1.g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XKf.k2USTGBRjKPNDSjaw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Q324RvaTpivSuMzRcoSMw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PtQ3woScGHAZB6v2kOJ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_Klr8GQpSBAeZ77nTZvA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hgLCpQQB6VcyxcOICsdg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e.wccgRA.YavfcsrqLTg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bQ8MczTSmSzWi.Souk8Q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Us9QqOSj2jR2uqAgRgmQ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cDASkDwS323rx_i2QRM0Q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9U1.C2cS6KdTKeXgETZa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CPNWUE6ukSXbIfMG91.d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gCo79WRgq4YdburUAHRw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3saF9jFTXWUHS_iL2G_2g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_w6iEVTh6OE4y52SciOQ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y0JFR1QVucETA4dGONpw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wPL8UXUQe6YDN6J8TIRPA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py2lciQG.qf7sleLmV0Q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PiejWAkSI29NKfZz_mWvg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p39zJe0TOursoMsCkLoDg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2F.IQHcSIKLj0gifi6phQ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xq94zeThaNNfV5K8F2zA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f.8XeGR..VWyI4cyQNh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GzDRm1cQYiBKLY2gbxYpQ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WADGv8RShWbNmccNSWPvA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uyFLO.XQjOflit.28UzOg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TLLexJxR8.G9aRJEejW.Q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.we_WzYQn2kSw.B6sYy4w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pN4FqpQhS5aS64f.LycQ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VgXuOiQgqY0KNNdGnG7A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RcsZeL.ScKACQ9A2Ot1tg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HkFlnyQOGgPF5PCgy9Bg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SbEcnfSb.dYgSVkax4gw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Xzu3UROQSG18uNLP7o8N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_POdpvSnOHuK_MdBZCgQ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rMXq3giQd23FMONhA7Djw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ZVc0PVWQySKu6KVkbp52Q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pAadPeTHeJYpKT84MoIg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saPJgK0QmyYBKAJV0P_bg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_wMKu.8RXyoenM1S5nbyg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jb7Zi5Q2uZSQYU8XtPNA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frWe79gQGW17S_tPjnNuA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xBakFBXQ5Skm._HDW5Eqw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rkjDhpNR3GDxsp0QdKyog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64QsI2RbeO2LccefaJC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d4kP0WUR0OZvzBEcrB4tw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XMrJ1c2QdqDjFD6mH.G1A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jUJGVqURF2QRHDkcRzB_g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9wYGwS2RB.FY5laAv7x_g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f0eM46RiWyN7uc8ZMqkg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b7R4ob_ROyCioOWrbvf8w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z4GzjTrR5ilLm3aLBhnYQ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LNDRVvT1O_V4Z3M9tj6Q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kN0D2tWSq2X94Hb74_C1w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7F6jhnvRBqPLI.cF6ariQ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L8ZUN1QU6wUn8If7hsa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yeva2zQEa7LCOa2FsdJw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idPUGsSF.0NqT2sz12Dg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M40f.cSAaE61j9A08HrA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peREbKQ3udIB4BgoyGDg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Hih7edRu.qxHrrYP7KGQ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5CRrBKMQIu.Ec0ahdbLBQ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XlfcXvStyqZt7Hhoy42w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gr3cPTjRqCfpPl3UdY_5A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RuzT75SsWOmauP5QeR_g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IjTOWfSMiGEUPC36klBA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FJ6zApnTDq4M_BetyqAQ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2bX4zQRZ6NmYXV0iMplA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QpSyOZsQnu.6NV0hNbCSQ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KU7J4coTIWb40Jk.h72Jg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HxMrqrWRC6zyOJ1jxiD7Q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kJASBo9RCOYnIpf5jLI5g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3QHsRiNTu6c8OMb.JXJWQ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36T_pZpTXy5FsVGO5L7gA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lkkdWQR.ui.ITJJtqJ7w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tpAfrVdRgGXQ8HnghSRjQ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dseunhBQbebDOSbbvSjyg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hmrNFoqT1iPAmhCj1rAh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3QS0fQRjSyvbkzgsbIcQ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oB7sL7yRIG2CZrC9tw57Q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_mKmFxXRTiXXuwmp_yctg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o2AwDZySTCQ0Ulogyincw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QX80IAeT.6rVweIUqfXkg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_4QQ_hE5UGAckN.ib2wlA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8iaSbBv0aUQW9k74X7zg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Z84c1HkQea0Edv_fKMnQ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T83vOpaoEidHeWsQZWJuQ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u63c.SYJk6LfucmEXX1VQ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44urrBJkmgVbnAuldFv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l4xtCofQHGiU77kqoIv5w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BXHcpmC9EiKILmC5iZQ2g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pdwlZzlEyfUJ3mYg8q5A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_wA6bGXAUuMaMxcucepKw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7zZKA948E2Fm5CUcjSqiw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cLb20xcbUiClnOqq0c0LQ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w.HjBnpe0W0xZb8dVsZjQ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J4UNGd3UaCerxBAySgQg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zYOu0yNLk..tzl89mTHsA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xEoStGiFUKNb92weafDsg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5E1cTDROUui9yPsHc0j.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qecKgbQruuun1VLJ2orQ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hqLikZXaUyxWcfsilFvVQ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Uchx5SIbE.zvH0zBqRm3g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lcK5EShEKH94V5OVToGA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irSp4imke7yBe.UcI8Ng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rDu6ZhZkG8zMol9VdmmQ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UsKy1IRk61w79orUqaBw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2bgYCcmukm2FSmw_Atqxg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ThtwUgx00GahFILoEkbbw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fmH6rt.0ejy56RK7zklA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XLO76pGk2lGrcU79nUY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c4O_BPQyi7LBmoVR0o0g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2Qd0MzEcE6cEz7kCwIesA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8Lh9JS0Ek263rjaMYyLew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1TCieobQU.qz.33SPoHXQ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WGzB8XLkOTb_zCGibaXw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NqjUufbgkS4M_6ZakCGeA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kmEy7C1ECl4HXTibLLNQ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AenjPC1UCY0Z4le56M2Q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lyG24EHZEeqHD.qraG5MQ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sym72SwqkezYd4Qz8Q_FQ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3N6wFn1jEmek_3sCx3tA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GpQ9Kc1XU2gRTrQ4Rf3j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_CCrK6TZSM_gu9dN0bdg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_RNV8aRL0ufmK71u6TS.w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RYR8zFRUkOQzmZ_tTsiZA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3GqcOUDz0uCeU6ZvOF3Lw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JbsmQizQMGmPZNvcXbABA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nSs1O2qN0.3puA7uZxZ7A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wk92SAPEWT.CbmfTHdVQ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7QwIWUHoEeaSmdhlkgrxA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5gFOiSTHkqG8NlDmlEHwA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4bxgPTyskKxT_igR8vXkw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ctN8PC2eEKAOSArcZJhM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S61Nh3NQJGUpeWz7jEnvQ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7Ow_0W_AUWwWnJ5WPfHoQ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QpqQ9Cr2Eex_AyOslAqgQ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mQ9f0zVQkeTMXG3kBcGBQ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P8wJ94wS_C1KCws00LF4A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Jrc308wEOVyGDzt6H5tw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notFTCXLU2MKp1O0Vcnrg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Tn.zDaekWqf.XpI7P0Qw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vzUG435eU6F.dTqBkEqxw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3jHM1v9QkeJHXPVrcGJgg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XYpVM.mBUaZnuWMPBOcb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VRxYmCQ5abS45wjohj9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gEEJjF7TPu9qd5jugUqe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YRJveVoQMSu6ZxQ8beFU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27ESGbzQSS1SFkCrz7ID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WfLYl0jQcuSjmonU4T2c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QT7qNST7ijN8vd2AZ_A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efs3yKtRIaz63gNoxQaV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zpW2TbQ4KqVaJHHRaZw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jADWPhiCUWFfk1RpiSEq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NU90WCUTuSO8.Nn5vvq1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HaQlpkQeC4S4tX6hEtl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0HmQx4JRnmwZhnrWEs01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ydPsuWkR7ODgkc7bMjB1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2Ovt0Z6SpSmnhmeBaHhW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OtbiQ7SOS5mcDCmKVvq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H5iwG1_RbKS.zyVGvzof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W5j.sHSjmOUOEdLRZFG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CUoZQ8YSIig3Sa0h5Ik4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QoK3T2vTouEC5JGNyzXf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0pbwAW6LkSmSRW0aeJxg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lNbImHSWq5XuAxoxe9q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gNalylSKSCXHZpleNgq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9HJbK2YSWaTykXlLePF4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FakO7HhTpCYwO2OjyGi6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SkGYqZTQ0mko9n_tHAEd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VMGDt1Rnawpx56yhOxN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Au_HLLQI6qA9mh3Q6Ee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AYI8i4ISP6H76YzjBu8m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QIPy_tcSqiMXQjXlONSH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WmJKTwTbWjXf7dD_hFt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yO1PUwbEydOWGd8yF9T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ksOK60TXWprrKw4mwxD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afP0qnFRdK_.Kt8MAhwH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BtTgmVCTbKwKhe.Z5CGM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5yhQT6S.ay.1kNlqxAX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7N_Mz1LQI6j8mjjiU.Tu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SPyFpbcSEKIxDdv1v_PX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RaxNUaTr.1VB_nP7RXk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9z.volDTEmBQjrhPguFR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WAmzg8QgWmphriNIeS.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f9lodxRRUWNKlj4dZ7Pt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h00A31aEGM4C0egA.DU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YMNbNET4GQI_HRmm4A3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9UpTQAdRD21bgP7_en3l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IkzsbCGQhK91MogTuprB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lwf.w7TRAuVoXAB2.qdJ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q3NQpXTvWH863n6kZgi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0euiaKDQ3.kurD02Cocq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47T9pDTJCRl68Qr8Mcc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6kW8OYTpS4MQ77sFf7Z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5Uw3qm2TDK3KR383rjpW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75vVJpkQn.R324tgIQbR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XZuYN2fWE6IYow4Q2mT_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_tYk9VrQF20g3ewlEUG4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XvoUYexRmGMdYMIv6EMT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fX7wpoRHqyYBzcbDhYj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ybKajFS66OkZoRI0Ds_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qviK.ZpScefI8auGntn1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sIIGs3S2.52XW3mq5MN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5OmoqAtQai7vut7i_ux.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enMHDGQJ2__VOjuHyb5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SNXababSRiy4RYOioAMG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AMzy3pJTV.jNhMJ4QPnpg"/>
</p:tagLst>
</file>

<file path=ppt/theme/theme1.xml><?xml version="1.0" encoding="utf-8"?>
<a:theme xmlns:a="http://schemas.openxmlformats.org/drawingml/2006/main" name="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18285</TotalTime>
  <Words>3254</Words>
  <Application>Microsoft Office PowerPoint</Application>
  <PresentationFormat>Аркуш A4 (210x297 мм)</PresentationFormat>
  <Paragraphs>963</Paragraphs>
  <Slides>22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2</vt:i4>
      </vt:variant>
      <vt:variant>
        <vt:lpstr>Заголовки слайдів</vt:lpstr>
      </vt:variant>
      <vt:variant>
        <vt:i4>22</vt:i4>
      </vt:variant>
    </vt:vector>
  </HeadingPairs>
  <TitlesOfParts>
    <vt:vector size="25" baseType="lpstr">
      <vt:lpstr>Оформление по умолчанию</vt:lpstr>
      <vt:lpstr>think-cell Slide</vt:lpstr>
      <vt:lpstr>Worksheet</vt:lpstr>
      <vt:lpstr>Слайд 0</vt:lpstr>
      <vt:lpstr>ЕКОНОМІКА  ЖИТЛОВО-КОМУНАЛЬНОГО ГОСПОДАРСТВА (станом на 01.10.2017) </vt:lpstr>
      <vt:lpstr>ЕКОНОМІКА  ЖИТЛОВО-КОМУНАЛЬНОГО ГОСПОДАРСТВА (станом на 01.10.2017)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Умови забезпечення беззбиткової діяльності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Ната</dc:creator>
  <cp:lastModifiedBy>EUSER2</cp:lastModifiedBy>
  <cp:revision>1392</cp:revision>
  <cp:lastPrinted>2016-11-08T12:13:23Z</cp:lastPrinted>
  <dcterms:created xsi:type="dcterms:W3CDTF">1601-01-01T00:00:00Z</dcterms:created>
  <dcterms:modified xsi:type="dcterms:W3CDTF">2017-11-07T09:25:57Z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