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72" r:id="rId2"/>
    <p:sldId id="294" r:id="rId3"/>
    <p:sldId id="298" r:id="rId4"/>
    <p:sldId id="310" r:id="rId5"/>
    <p:sldId id="308" r:id="rId6"/>
    <p:sldId id="301" r:id="rId7"/>
    <p:sldId id="302" r:id="rId8"/>
    <p:sldId id="304" r:id="rId9"/>
    <p:sldId id="305" r:id="rId10"/>
    <p:sldId id="306" r:id="rId11"/>
    <p:sldId id="307" r:id="rId12"/>
    <p:sldId id="270" r:id="rId1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32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315CE-F979-45F5-A9A9-EF28C71EB927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652B8-B25C-4FCE-A512-06CF11C270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3220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9CEC9-6BE9-4654-A8E9-7F6A0C66C192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4032F-1417-4866-AB03-36E2F872EB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4137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4032F-1417-4866-AB03-36E2F872EBBB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4859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4032F-1417-4866-AB03-36E2F872EBB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415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6DA22-3019-4D60-9235-780AE2A1D091}" type="datetime1">
              <a:rPr lang="ru-RU" smtClean="0"/>
              <a:pPr/>
              <a:t>17.06.2021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E99A-BD0E-46FB-90E1-3AE04D88AA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20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E16C-1D39-4018-A1CF-75D01A90BA47}" type="datetime1">
              <a:rPr lang="ru-RU" smtClean="0"/>
              <a:pPr/>
              <a:t>17.06.2021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E99A-BD0E-46FB-90E1-3AE04D88AA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585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759F-F029-46D0-B155-A04B204F454E}" type="datetime1">
              <a:rPr lang="ru-RU" smtClean="0"/>
              <a:pPr/>
              <a:t>17.06.2021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E99A-BD0E-46FB-90E1-3AE04D88AA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17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42EB8-A341-4ADF-B2FA-04C0CFDAED9B}" type="datetime1">
              <a:rPr lang="ru-RU" smtClean="0"/>
              <a:pPr/>
              <a:t>17.06.2021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E99A-BD0E-46FB-90E1-3AE04D88AA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231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D3D9-4974-4021-88B8-6F5D8DD92403}" type="datetime1">
              <a:rPr lang="ru-RU" smtClean="0"/>
              <a:pPr/>
              <a:t>17.06.2021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E99A-BD0E-46FB-90E1-3AE04D88AA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420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F3CC4-27E9-4EDD-A037-72D3AFA7FA43}" type="datetime1">
              <a:rPr lang="ru-RU" smtClean="0"/>
              <a:pPr/>
              <a:t>17.06.2021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E99A-BD0E-46FB-90E1-3AE04D88AA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655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DEC5-4036-4688-9D0C-9DBA51D52B04}" type="datetime1">
              <a:rPr lang="ru-RU" smtClean="0"/>
              <a:pPr/>
              <a:t>17.06.2021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E99A-BD0E-46FB-90E1-3AE04D88AA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546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3D95A-DFBE-47CA-9B14-EC1473828D9C}" type="datetime1">
              <a:rPr lang="ru-RU" smtClean="0"/>
              <a:pPr/>
              <a:t>17.06.2021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E99A-BD0E-46FB-90E1-3AE04D88AA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597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FD8-9C5F-4190-A185-802F173DCB8F}" type="datetime1">
              <a:rPr lang="ru-RU" smtClean="0"/>
              <a:pPr/>
              <a:t>17.06.2021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E99A-BD0E-46FB-90E1-3AE04D88AA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712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B184-19BB-4997-96B3-2D58875FB203}" type="datetime1">
              <a:rPr lang="ru-RU" smtClean="0"/>
              <a:pPr/>
              <a:t>17.06.2021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E99A-BD0E-46FB-90E1-3AE04D88AA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491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8A6B6-70D0-423E-903B-4C245A248359}" type="datetime1">
              <a:rPr lang="ru-RU" smtClean="0"/>
              <a:pPr/>
              <a:t>17.06.2021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E99A-BD0E-46FB-90E1-3AE04D88AA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025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1DAAB-261B-4F8B-9935-2532DA0FB45C}" type="datetime1">
              <a:rPr lang="ru-RU" smtClean="0"/>
              <a:pPr/>
              <a:t>17.06.2021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5E99A-BD0E-46FB-90E1-3AE04D88AA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16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uc.org.ua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1586" y="2208977"/>
            <a:ext cx="87767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200" b="1" dirty="0">
                <a:solidFill>
                  <a:srgbClr val="5B9BD5">
                    <a:lumMod val="75000"/>
                  </a:srgbClr>
                </a:solidFill>
              </a:rPr>
              <a:t>РОЛЬ АМУ У ФОРМУВАННІ ЗАКОНОДАВЧОГО ПОЛЯ ДЛЯ ДІЯЛЬНОСТІ ОМС У СФЕРІ ОСВІТИ</a:t>
            </a:r>
            <a:endParaRPr lang="uk-UA" sz="3200" dirty="0">
              <a:solidFill>
                <a:srgbClr val="5B9BD5">
                  <a:lumMod val="75000"/>
                </a:srgbClr>
              </a:solidFill>
              <a:cs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4451" y="382218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Тетяна Куценко,</a:t>
            </a:r>
          </a:p>
          <a:p>
            <a:r>
              <a:rPr lang="uk-UA" dirty="0" err="1">
                <a:solidFill>
                  <a:schemeClr val="accent1">
                    <a:lumMod val="75000"/>
                  </a:schemeClr>
                </a:solidFill>
              </a:rPr>
              <a:t>експертка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 з питань освіти АЦ АМУ,</a:t>
            </a:r>
          </a:p>
          <a:p>
            <a:r>
              <a:rPr lang="uk-UA" dirty="0" err="1">
                <a:solidFill>
                  <a:schemeClr val="accent1">
                    <a:lumMod val="75000"/>
                  </a:schemeClr>
                </a:solidFill>
              </a:rPr>
              <a:t>канд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. пед. наук  </a:t>
            </a:r>
          </a:p>
        </p:txBody>
      </p:sp>
    </p:spTree>
    <p:extLst>
      <p:ext uri="{BB962C8B-B14F-4D97-AF65-F5344CB8AC3E}">
        <p14:creationId xmlns:p14="http://schemas.microsoft.com/office/powerpoint/2010/main" val="1942173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55E99A-BD0E-46FB-90E1-3AE04D88AA5E}" type="slidenum"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D9BD20-42BB-493D-A23A-EA2E189A649B}"/>
              </a:ext>
            </a:extLst>
          </p:cNvPr>
          <p:cNvSpPr txBox="1"/>
          <p:nvPr/>
        </p:nvSpPr>
        <p:spPr>
          <a:xfrm>
            <a:off x="1059473" y="494833"/>
            <a:ext cx="7455877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000" b="1" dirty="0">
              <a:solidFill>
                <a:srgbClr val="5B9BD5">
                  <a:lumMod val="75000"/>
                </a:srgbClr>
              </a:solidFill>
              <a:cs typeface="Calibri"/>
            </a:endParaRPr>
          </a:p>
          <a:p>
            <a:r>
              <a:rPr lang="ru-RU" sz="2200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Робоча</a:t>
            </a:r>
            <a:r>
              <a:rPr lang="ru-RU" sz="2200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 </a:t>
            </a:r>
            <a:r>
              <a:rPr lang="ru-RU" sz="2200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група</a:t>
            </a:r>
            <a:r>
              <a:rPr lang="ru-RU" sz="2200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 при МОН по </a:t>
            </a:r>
            <a:r>
              <a:rPr lang="ru-RU" sz="2200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Формулі</a:t>
            </a:r>
            <a:r>
              <a:rPr lang="ru-RU" sz="2200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 </a:t>
            </a:r>
            <a:r>
              <a:rPr lang="ru-RU" sz="2200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освітньої</a:t>
            </a:r>
            <a:r>
              <a:rPr lang="ru-RU" sz="2200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 </a:t>
            </a:r>
            <a:r>
              <a:rPr lang="ru-RU" sz="2200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субвенції</a:t>
            </a:r>
            <a:r>
              <a:rPr lang="ru-RU" sz="2200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. </a:t>
            </a:r>
          </a:p>
          <a:p>
            <a:endParaRPr lang="ru-RU" sz="700" b="1" dirty="0">
              <a:solidFill>
                <a:srgbClr val="5B9BD5">
                  <a:lumMod val="75000"/>
                </a:srgbClr>
              </a:solidFill>
              <a:cs typeface="Calibri"/>
            </a:endParaRPr>
          </a:p>
          <a:p>
            <a:pPr algn="just"/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Вже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другий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місяць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щочетверга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працює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робоча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група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, до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якої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входить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представник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АМУ над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удосконаленням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Формули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розподілу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освітньої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субвенції</a:t>
            </a:r>
            <a:endParaRPr lang="ru-RU" b="1" dirty="0">
              <a:solidFill>
                <a:srgbClr val="5B9BD5">
                  <a:lumMod val="75000"/>
                </a:srgbClr>
              </a:solidFill>
              <a:latin typeface="Calibri"/>
              <a:cs typeface="Calibri"/>
            </a:endParaRPr>
          </a:p>
          <a:p>
            <a:pPr algn="just"/>
            <a:endParaRPr lang="ru-RU" sz="400" b="1" dirty="0">
              <a:solidFill>
                <a:srgbClr val="5B9BD5">
                  <a:lumMod val="75000"/>
                </a:srgbClr>
              </a:solidFill>
              <a:latin typeface="Calibri"/>
              <a:cs typeface="Calibri"/>
            </a:endParaRPr>
          </a:p>
          <a:p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Наші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основні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вимоги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:</a:t>
            </a:r>
          </a:p>
          <a:p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У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Формулі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врахувати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окремі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показники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на: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оплату годин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індивідуального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навчання</a:t>
            </a:r>
            <a:endParaRPr lang="ru-RU" b="1" dirty="0">
              <a:solidFill>
                <a:srgbClr val="5B9BD5">
                  <a:lumMod val="75000"/>
                </a:srgbClr>
              </a:solidFill>
              <a:latin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реальну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потребу на оплату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праці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вихователів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груп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подовженого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дня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на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заміну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тимчасово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відсутніх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працівників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, у тому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числі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відсутніх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у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зв’язку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із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обов’язковим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щорічним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підвищенням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кваліфікації</a:t>
            </a:r>
            <a:endParaRPr lang="ru-RU" b="1" dirty="0">
              <a:solidFill>
                <a:srgbClr val="5B9BD5">
                  <a:lumMod val="75000"/>
                </a:srgbClr>
              </a:solidFill>
              <a:latin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динаміку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збільшення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кількості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учнів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в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інклюзивних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класах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.</a:t>
            </a:r>
          </a:p>
          <a:p>
            <a:endParaRPr lang="ru-RU" sz="400" b="1" dirty="0">
              <a:solidFill>
                <a:srgbClr val="5B9BD5">
                  <a:lumMod val="75000"/>
                </a:srgbClr>
              </a:solidFill>
              <a:latin typeface="Calibri"/>
              <a:cs typeface="Calibri"/>
            </a:endParaRPr>
          </a:p>
          <a:p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Переглянути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та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збільшити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коефіцієнти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: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поділу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класів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на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групи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при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вивченні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окремих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предметів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та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приведення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кількості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ставок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педагогічного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персоналу (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крім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учителів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)</a:t>
            </a:r>
          </a:p>
          <a:p>
            <a:endParaRPr lang="ru-RU" sz="400" b="1" dirty="0">
              <a:solidFill>
                <a:srgbClr val="5B9BD5">
                  <a:lumMod val="75000"/>
                </a:srgbClr>
              </a:solidFill>
              <a:latin typeface="Calibri"/>
              <a:cs typeface="Calibri"/>
            </a:endParaRPr>
          </a:p>
          <a:p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Для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міських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ТГ, на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території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яких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є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сільські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населені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пункти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врахувати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розрахункову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наповнюваність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класів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для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сільської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території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та для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міської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-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окремо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.</a:t>
            </a:r>
          </a:p>
          <a:p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Передбачити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субсидії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для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дошкільної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 та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позашкільної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освіти</a:t>
            </a:r>
            <a:endParaRPr lang="ru-RU" b="1" dirty="0">
              <a:solidFill>
                <a:srgbClr val="5B9BD5">
                  <a:lumMod val="75000"/>
                </a:srgbClr>
              </a:solidFill>
              <a:latin typeface="Calibri"/>
              <a:cs typeface="Calibri"/>
            </a:endParaRPr>
          </a:p>
          <a:p>
            <a:endParaRPr lang="ru-RU" sz="400" b="1" dirty="0">
              <a:solidFill>
                <a:srgbClr val="5B9BD5">
                  <a:lumMod val="75000"/>
                </a:srgbClr>
              </a:solidFill>
              <a:latin typeface="Calibri"/>
              <a:cs typeface="Calibri"/>
            </a:endParaRPr>
          </a:p>
        </p:txBody>
      </p:sp>
      <p:sp>
        <p:nvSpPr>
          <p:cNvPr id="2" name="Стрелка: пятиугольник 1">
            <a:extLst>
              <a:ext uri="{FF2B5EF4-FFF2-40B4-BE49-F238E27FC236}">
                <a16:creationId xmlns:a16="http://schemas.microsoft.com/office/drawing/2014/main" id="{402B4FAC-C284-4268-91AB-F8DEBEF4939D}"/>
              </a:ext>
            </a:extLst>
          </p:cNvPr>
          <p:cNvSpPr/>
          <p:nvPr/>
        </p:nvSpPr>
        <p:spPr>
          <a:xfrm>
            <a:off x="212035" y="2239617"/>
            <a:ext cx="808382" cy="2915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елка: пятиугольник 7">
            <a:extLst>
              <a:ext uri="{FF2B5EF4-FFF2-40B4-BE49-F238E27FC236}">
                <a16:creationId xmlns:a16="http://schemas.microsoft.com/office/drawing/2014/main" id="{87CF1909-E5FB-4A94-AC4A-A2FFB8CF49C1}"/>
              </a:ext>
            </a:extLst>
          </p:cNvPr>
          <p:cNvSpPr/>
          <p:nvPr/>
        </p:nvSpPr>
        <p:spPr>
          <a:xfrm>
            <a:off x="212035" y="4035288"/>
            <a:ext cx="808382" cy="2915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елка: пятиугольник 8">
            <a:extLst>
              <a:ext uri="{FF2B5EF4-FFF2-40B4-BE49-F238E27FC236}">
                <a16:creationId xmlns:a16="http://schemas.microsoft.com/office/drawing/2014/main" id="{90E22454-1007-452F-9AF9-D6669A5D7B5A}"/>
              </a:ext>
            </a:extLst>
          </p:cNvPr>
          <p:cNvSpPr/>
          <p:nvPr/>
        </p:nvSpPr>
        <p:spPr>
          <a:xfrm>
            <a:off x="224459" y="4909931"/>
            <a:ext cx="808382" cy="2915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трелка: пятиугольник 11">
            <a:extLst>
              <a:ext uri="{FF2B5EF4-FFF2-40B4-BE49-F238E27FC236}">
                <a16:creationId xmlns:a16="http://schemas.microsoft.com/office/drawing/2014/main" id="{1DB61AD3-9FDD-4CD1-A401-BFD803B432B2}"/>
              </a:ext>
            </a:extLst>
          </p:cNvPr>
          <p:cNvSpPr/>
          <p:nvPr/>
        </p:nvSpPr>
        <p:spPr>
          <a:xfrm>
            <a:off x="224459" y="5638800"/>
            <a:ext cx="808382" cy="2915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9777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55E99A-BD0E-46FB-90E1-3AE04D88AA5E}" type="slidenum"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D9BD20-42BB-493D-A23A-EA2E189A649B}"/>
              </a:ext>
            </a:extLst>
          </p:cNvPr>
          <p:cNvSpPr txBox="1"/>
          <p:nvPr/>
        </p:nvSpPr>
        <p:spPr>
          <a:xfrm>
            <a:off x="1139478" y="828288"/>
            <a:ext cx="7455877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000" b="1" dirty="0">
              <a:solidFill>
                <a:srgbClr val="5B9BD5">
                  <a:lumMod val="75000"/>
                </a:srgbClr>
              </a:solidFill>
              <a:cs typeface="Calibri"/>
            </a:endParaRPr>
          </a:p>
          <a:p>
            <a:r>
              <a:rPr lang="ru-RU" sz="2200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Порядок </a:t>
            </a:r>
            <a:r>
              <a:rPr lang="ru-RU" sz="2200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Аналізу</a:t>
            </a:r>
            <a:r>
              <a:rPr lang="ru-RU" sz="2200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 ОМС з </a:t>
            </a:r>
            <a:r>
              <a:rPr lang="ru-RU" sz="2200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питань</a:t>
            </a:r>
            <a:r>
              <a:rPr lang="ru-RU" sz="2200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 </a:t>
            </a:r>
            <a:r>
              <a:rPr lang="ru-RU" sz="2200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освіти</a:t>
            </a:r>
            <a:r>
              <a:rPr lang="ru-RU" sz="2200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 </a:t>
            </a:r>
          </a:p>
          <a:p>
            <a:endParaRPr lang="ru-RU" sz="400" b="1" dirty="0">
              <a:solidFill>
                <a:srgbClr val="5B9BD5">
                  <a:lumMod val="75000"/>
                </a:srgbClr>
              </a:solidFill>
              <a:cs typeface="Calibri"/>
            </a:endParaRPr>
          </a:p>
          <a:p>
            <a:r>
              <a:rPr lang="ru-RU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Перша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версія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 «Порядку»,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розроблена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 ДСЯОУ (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громадське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обговорення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тривало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 до 30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березня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)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передбачала</a:t>
            </a:r>
            <a:endParaRPr lang="ru-RU" b="1" dirty="0">
              <a:solidFill>
                <a:srgbClr val="5B9BD5">
                  <a:lumMod val="75000"/>
                </a:srgbClr>
              </a:solidFill>
              <a:cs typeface="Calibri"/>
            </a:endParaRPr>
          </a:p>
          <a:p>
            <a:pPr algn="just"/>
            <a:r>
              <a:rPr lang="ru-RU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-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втручання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 державного органу в діяльність органу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місцевого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самоврядування</a:t>
            </a:r>
            <a:endParaRPr lang="ru-RU" b="1" dirty="0">
              <a:solidFill>
                <a:srgbClr val="5B9BD5">
                  <a:lumMod val="75000"/>
                </a:srgbClr>
              </a:solidFill>
              <a:cs typeface="Calibri"/>
            </a:endParaRPr>
          </a:p>
          <a:p>
            <a:pPr marL="285750" indent="-285750" algn="just">
              <a:buFontTx/>
              <a:buChar char="-"/>
            </a:pPr>
            <a:r>
              <a:rPr lang="ru-RU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перевищення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повноважень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 та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підміну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 понять «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аналіз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 діяльності» та «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захід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 державного контролю», особливо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враховуючи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рішення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,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які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 могли б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прийматись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 з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урахуванням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 такого «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аналізу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»</a:t>
            </a:r>
          </a:p>
          <a:p>
            <a:pPr marL="285750" indent="-285750" algn="just">
              <a:buFontTx/>
              <a:buChar char="-"/>
            </a:pPr>
            <a:endParaRPr lang="ru-RU" b="1" dirty="0">
              <a:solidFill>
                <a:srgbClr val="5B9BD5">
                  <a:lumMod val="75000"/>
                </a:srgbClr>
              </a:solidFill>
              <a:cs typeface="Calibri"/>
            </a:endParaRPr>
          </a:p>
          <a:p>
            <a:endParaRPr lang="ru-RU" sz="800" b="1" dirty="0">
              <a:solidFill>
                <a:srgbClr val="5B9BD5">
                  <a:lumMod val="75000"/>
                </a:srgbClr>
              </a:solidFill>
              <a:cs typeface="Calibri"/>
            </a:endParaRPr>
          </a:p>
          <a:p>
            <a:pPr algn="just"/>
            <a:r>
              <a:rPr lang="ru-RU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Завдяки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висновку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 АМУ про те,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що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аналіз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 діяльності не є, та не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може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 бути актом державного контролю, вдалось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істотно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вплинути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 на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проєкт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 «Порядку»</a:t>
            </a:r>
          </a:p>
          <a:p>
            <a:pPr algn="just"/>
            <a:endParaRPr lang="ru-RU" sz="800" b="1" dirty="0">
              <a:solidFill>
                <a:srgbClr val="5B9BD5">
                  <a:lumMod val="75000"/>
                </a:srgbClr>
              </a:solidFill>
              <a:cs typeface="Calibri"/>
            </a:endParaRPr>
          </a:p>
          <a:p>
            <a:pPr algn="just"/>
            <a:r>
              <a:rPr lang="ru-RU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На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сайті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 МОН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сьогодні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виставлено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 для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громадського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обговорення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 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інший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 порядок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проведення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аналізу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 ОМС з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питань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освіти</a:t>
            </a:r>
            <a:endParaRPr lang="ru-RU" b="1" dirty="0">
              <a:solidFill>
                <a:srgbClr val="5B9BD5">
                  <a:lumMod val="75000"/>
                </a:srgbClr>
              </a:solidFill>
              <a:cs typeface="Calibri"/>
            </a:endParaRPr>
          </a:p>
          <a:p>
            <a:endParaRPr lang="ru-RU" b="1" dirty="0">
              <a:solidFill>
                <a:srgbClr val="5B9BD5">
                  <a:lumMod val="75000"/>
                </a:srgbClr>
              </a:solidFill>
              <a:cs typeface="Calibri"/>
            </a:endParaRPr>
          </a:p>
          <a:p>
            <a:endParaRPr lang="ru-RU" b="1" dirty="0">
              <a:solidFill>
                <a:srgbClr val="5B9BD5">
                  <a:lumMod val="75000"/>
                </a:srgbClr>
              </a:solidFill>
              <a:cs typeface="Calibri"/>
            </a:endParaRPr>
          </a:p>
          <a:p>
            <a:pPr algn="just"/>
            <a:endParaRPr lang="uk-UA" b="1" dirty="0">
              <a:solidFill>
                <a:srgbClr val="5B9BD5">
                  <a:lumMod val="75000"/>
                </a:srgbClr>
              </a:solidFill>
              <a:latin typeface="Calibri"/>
              <a:cs typeface="Calibri"/>
            </a:endParaRP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CA7273B3-8518-4460-BE15-398603C96605}"/>
              </a:ext>
            </a:extLst>
          </p:cNvPr>
          <p:cNvSpPr/>
          <p:nvPr/>
        </p:nvSpPr>
        <p:spPr>
          <a:xfrm>
            <a:off x="562703" y="2066792"/>
            <a:ext cx="576775" cy="2813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88DD131B-97C6-484D-987B-F66D982F47C7}"/>
              </a:ext>
            </a:extLst>
          </p:cNvPr>
          <p:cNvSpPr/>
          <p:nvPr/>
        </p:nvSpPr>
        <p:spPr>
          <a:xfrm>
            <a:off x="548645" y="2582957"/>
            <a:ext cx="576775" cy="2813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6B179BF1-E85C-4C4B-8DA3-984D564CFE28}"/>
              </a:ext>
            </a:extLst>
          </p:cNvPr>
          <p:cNvSpPr/>
          <p:nvPr/>
        </p:nvSpPr>
        <p:spPr>
          <a:xfrm>
            <a:off x="548644" y="3853013"/>
            <a:ext cx="576775" cy="2813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7C11FC94-FFF6-4D84-B456-94F6EF81B17D}"/>
              </a:ext>
            </a:extLst>
          </p:cNvPr>
          <p:cNvSpPr/>
          <p:nvPr/>
        </p:nvSpPr>
        <p:spPr>
          <a:xfrm>
            <a:off x="548644" y="4673978"/>
            <a:ext cx="576775" cy="2813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60284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332522"/>
            <a:ext cx="8001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</a:rPr>
              <a:t>ДЯКУЮ ЗА УВАГУ!</a:t>
            </a:r>
          </a:p>
          <a:p>
            <a:pPr algn="ctr">
              <a:spcAft>
                <a:spcPts val="1200"/>
              </a:spcAft>
            </a:pP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47900" y="381552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>
                <a:solidFill>
                  <a:schemeClr val="accent1">
                    <a:lumMod val="75000"/>
                  </a:schemeClr>
                </a:solidFill>
              </a:rPr>
              <a:t>Контакти АМУ:</a:t>
            </a:r>
            <a:endParaRPr lang="ru-RU" b="1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b="1">
                <a:solidFill>
                  <a:schemeClr val="accent1">
                    <a:lumMod val="75000"/>
                  </a:schemeClr>
                </a:solidFill>
              </a:rPr>
              <a:t>Тел.: +38044 486 28 78</a:t>
            </a:r>
          </a:p>
          <a:p>
            <a:pPr algn="ctr"/>
            <a:r>
              <a:rPr lang="ru-RU" b="1">
                <a:solidFill>
                  <a:schemeClr val="accent1">
                    <a:lumMod val="75000"/>
                  </a:schemeClr>
                </a:solidFill>
              </a:rPr>
              <a:t>E-</a:t>
            </a:r>
            <a:r>
              <a:rPr lang="ru-RU" b="1" err="1">
                <a:solidFill>
                  <a:schemeClr val="accent1">
                    <a:lumMod val="75000"/>
                  </a:schemeClr>
                </a:solidFill>
              </a:rPr>
              <a:t>mail</a:t>
            </a:r>
            <a:r>
              <a:rPr lang="ru-RU" b="1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ru-RU" b="1">
                <a:solidFill>
                  <a:schemeClr val="accent1">
                    <a:lumMod val="75000"/>
                  </a:schemeClr>
                </a:solidFill>
                <a:hlinkClick r:id="rId3"/>
              </a:rPr>
              <a:t>info@auc.org.ua</a:t>
            </a:r>
            <a:endParaRPr lang="ru-RU" b="1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b="1">
                <a:solidFill>
                  <a:schemeClr val="accent1">
                    <a:lumMod val="75000"/>
                  </a:schemeClr>
                </a:solidFill>
              </a:rPr>
              <a:t>Сайт: </a:t>
            </a: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www.auc.org.ua </a:t>
            </a:r>
            <a:endParaRPr lang="ru-RU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5E99A-BD0E-46FB-90E1-3AE04D88AA5E}" type="slidenum">
              <a:rPr lang="ru-RU" sz="1800" b="1" dirty="0" smtClean="0">
                <a:solidFill>
                  <a:schemeClr val="bg1"/>
                </a:solidFill>
              </a:rPr>
              <a:pPr/>
              <a:t>12</a:t>
            </a:fld>
            <a:endParaRPr lang="ru-RU" sz="1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809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55E99A-BD0E-46FB-90E1-3AE04D88AA5E}" type="slidenum"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FD036C-AAAB-4734-98F2-DE14702C6AD8}"/>
              </a:ext>
            </a:extLst>
          </p:cNvPr>
          <p:cNvSpPr txBox="1"/>
          <p:nvPr/>
        </p:nvSpPr>
        <p:spPr>
          <a:xfrm>
            <a:off x="593480" y="1026285"/>
            <a:ext cx="8058151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algn="ctr">
              <a:defRPr/>
            </a:pPr>
            <a:r>
              <a:rPr lang="uk-UA" sz="2200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Всеукраїнська асоціація органів місцевого самоврядування </a:t>
            </a:r>
          </a:p>
          <a:p>
            <a:pPr lvl="0" algn="ctr">
              <a:defRPr/>
            </a:pPr>
            <a:r>
              <a:rPr lang="uk-UA" sz="2200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“Асоціація міст України” (АМУ): </a:t>
            </a:r>
          </a:p>
          <a:p>
            <a:pPr marL="285750" indent="-285750">
              <a:buFontTx/>
              <a:buChar char="-"/>
              <a:defRPr/>
            </a:pPr>
            <a:endParaRPr lang="uk-UA" b="1" dirty="0">
              <a:solidFill>
                <a:srgbClr val="5B9BD5">
                  <a:lumMod val="75000"/>
                </a:srgbClr>
              </a:solidFill>
              <a:cs typeface="Calibri"/>
            </a:endParaRPr>
          </a:p>
          <a:p>
            <a:pPr marL="285750" lvl="0" indent="-285750">
              <a:buFontTx/>
              <a:buChar char="-"/>
              <a:defRPr/>
            </a:pPr>
            <a:r>
              <a:rPr kumimoji="0" lang="uk-UA" b="1" i="0" u="none" strike="noStrike" kern="1200" cap="none" spc="0" normalizeH="0" baseline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/>
                <a:cs typeface="Calibri"/>
              </a:rPr>
              <a:t>це представлення й захист законних прав та інтересів територіальних громад в діалозі з центральною владою</a:t>
            </a:r>
          </a:p>
          <a:p>
            <a:pPr marL="285750" lvl="0" indent="-285750">
              <a:buFontTx/>
              <a:buChar char="-"/>
              <a:defRPr/>
            </a:pPr>
            <a:endParaRPr kumimoji="0" lang="uk-UA" b="1" i="0" u="none" strike="noStrike" kern="1200" cap="none" spc="0" normalizeH="0" baseline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85750" indent="-285750">
              <a:buFontTx/>
              <a:buChar char="-"/>
              <a:defRPr/>
            </a:pPr>
            <a:r>
              <a:rPr lang="uk-UA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це підтримка і розвиток місцевого самоврядування</a:t>
            </a:r>
          </a:p>
          <a:p>
            <a:pPr marL="285750" lvl="0" indent="-285750">
              <a:buFontTx/>
              <a:buChar char="-"/>
              <a:defRPr/>
            </a:pPr>
            <a:endParaRPr kumimoji="0" lang="uk-UA" b="1" i="0" u="none" strike="noStrike" kern="1200" cap="none" spc="0" normalizeH="0" baseline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85750" lvl="0" indent="-285750">
              <a:buFontTx/>
              <a:buChar char="-"/>
              <a:defRPr/>
            </a:pPr>
            <a:r>
              <a:rPr kumimoji="0" lang="ru-RU" b="1" i="0" u="none" strike="noStrike" kern="1200" cap="none" spc="0" normalizeH="0" baseline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/>
                <a:cs typeface="Calibri"/>
              </a:rPr>
              <a:t>це</a:t>
            </a:r>
            <a:r>
              <a:rPr kumimoji="0" lang="ru-RU" b="1" i="0" u="none" strike="noStrike" kern="1200" cap="none" spc="0" normalizeH="0" baseline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ru-RU" b="1" i="0" u="none" strike="noStrike" kern="1200" cap="none" spc="0" normalizeH="0" baseline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/>
                <a:cs typeface="Calibri"/>
              </a:rPr>
              <a:t>формування</a:t>
            </a:r>
            <a:r>
              <a:rPr kumimoji="0" lang="ru-RU" b="1" i="0" u="none" strike="noStrike" kern="1200" cap="none" spc="0" normalizeH="0" baseline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ru-RU" b="1" i="0" u="none" strike="noStrike" kern="1200" cap="none" spc="0" normalizeH="0" baseline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/>
                <a:cs typeface="Calibri"/>
              </a:rPr>
              <a:t>законодавчого</a:t>
            </a:r>
            <a:r>
              <a:rPr kumimoji="0" lang="ru-RU" b="1" i="0" u="none" strike="noStrike" kern="1200" cap="none" spc="0" normalizeH="0" baseline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/>
                <a:cs typeface="Calibri"/>
              </a:rPr>
              <a:t> поля для діяльності </a:t>
            </a:r>
            <a:r>
              <a:rPr kumimoji="0" lang="ru-RU" b="1" i="0" u="none" strike="noStrike" kern="1200" cap="none" spc="0" normalizeH="0" baseline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/>
                <a:cs typeface="Calibri"/>
              </a:rPr>
              <a:t>органів</a:t>
            </a:r>
            <a:r>
              <a:rPr kumimoji="0" lang="ru-RU" b="1" i="0" u="none" strike="noStrike" kern="1200" cap="none" spc="0" normalizeH="0" baseline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ru-RU" b="1" i="0" u="none" strike="noStrike" kern="1200" cap="none" spc="0" normalizeH="0" baseline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/>
                <a:cs typeface="Calibri"/>
              </a:rPr>
              <a:t>місцевого</a:t>
            </a:r>
            <a:r>
              <a:rPr kumimoji="0" lang="ru-RU" b="1" i="0" u="none" strike="noStrike" kern="1200" cap="none" spc="0" normalizeH="0" baseline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ru-RU" b="1" i="0" u="none" strike="noStrike" kern="1200" cap="none" spc="0" normalizeH="0" baseline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/>
                <a:cs typeface="Calibri"/>
              </a:rPr>
              <a:t>самоврядування</a:t>
            </a:r>
            <a:endParaRPr kumimoji="0" lang="ru-RU" b="1" i="0" u="none" strike="noStrike" kern="1200" cap="none" spc="0" normalizeH="0" baseline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85750" lvl="0" indent="-285750">
              <a:buFontTx/>
              <a:buChar char="-"/>
              <a:defRPr/>
            </a:pPr>
            <a:endParaRPr kumimoji="0" lang="ru-RU" b="1" i="0" u="none" strike="noStrike" kern="1200" cap="none" spc="0" normalizeH="0" baseline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85750" lvl="0" indent="-285750">
              <a:buFontTx/>
              <a:buChar char="-"/>
              <a:defRPr/>
            </a:pPr>
            <a:r>
              <a:rPr lang="uk-UA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ц</a:t>
            </a:r>
            <a:r>
              <a:rPr kumimoji="0" lang="uk-UA" b="1" i="0" u="none" strike="noStrike" kern="1200" cap="none" spc="0" normalizeH="0" baseline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/>
                <a:cs typeface="Calibri"/>
              </a:rPr>
              <a:t>е захист інтересів членів АМУ, надання методичної, правової та інформаційної допомоги,  а також організація діалогу та обміну досвідом між членами АМУ</a:t>
            </a:r>
          </a:p>
        </p:txBody>
      </p:sp>
    </p:spTree>
    <p:extLst>
      <p:ext uri="{BB962C8B-B14F-4D97-AF65-F5344CB8AC3E}">
        <p14:creationId xmlns:p14="http://schemas.microsoft.com/office/powerpoint/2010/main" val="702177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55E99A-BD0E-46FB-90E1-3AE04D88AA5E}" type="slidenum"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D9BD20-42BB-493D-A23A-EA2E189A649B}"/>
              </a:ext>
            </a:extLst>
          </p:cNvPr>
          <p:cNvSpPr txBox="1"/>
          <p:nvPr/>
        </p:nvSpPr>
        <p:spPr>
          <a:xfrm>
            <a:off x="1223889" y="1149259"/>
            <a:ext cx="745587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Діяльність АМУ у </a:t>
            </a:r>
            <a:r>
              <a:rPr lang="ru-RU" sz="2200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формуванні</a:t>
            </a:r>
            <a:r>
              <a:rPr lang="ru-RU" sz="2200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 правового поля </a:t>
            </a:r>
          </a:p>
          <a:p>
            <a:pPr algn="ctr"/>
            <a:r>
              <a:rPr lang="ru-RU" sz="2200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сфери</a:t>
            </a:r>
            <a:r>
              <a:rPr lang="ru-RU" sz="2200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 </a:t>
            </a:r>
            <a:r>
              <a:rPr lang="ru-RU" sz="2200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освіти</a:t>
            </a:r>
            <a:r>
              <a:rPr lang="ru-RU" sz="2200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:</a:t>
            </a:r>
          </a:p>
          <a:p>
            <a:endParaRPr lang="ru-RU" sz="1000" b="1" dirty="0">
              <a:solidFill>
                <a:srgbClr val="5B9BD5">
                  <a:lumMod val="75000"/>
                </a:srgbClr>
              </a:solidFill>
              <a:cs typeface="Calibri"/>
            </a:endParaRPr>
          </a:p>
          <a:p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активно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долучається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до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законотворчого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процесу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,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співпрацюючи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з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парламентськими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Комітетами</a:t>
            </a:r>
            <a:endParaRPr lang="ru-RU" b="1" dirty="0">
              <a:solidFill>
                <a:srgbClr val="5B9BD5">
                  <a:lumMod val="75000"/>
                </a:srgbClr>
              </a:solidFill>
              <a:latin typeface="Calibri"/>
              <a:cs typeface="Calibri"/>
            </a:endParaRPr>
          </a:p>
          <a:p>
            <a:endParaRPr lang="ru-RU" b="1" dirty="0">
              <a:solidFill>
                <a:srgbClr val="5B9BD5">
                  <a:lumMod val="75000"/>
                </a:srgbClr>
              </a:solidFill>
              <a:latin typeface="Calibri"/>
              <a:cs typeface="Calibri"/>
            </a:endParaRPr>
          </a:p>
          <a:p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бере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участь у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засіданнях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Уряду з правом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дорадчого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голосу у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питаннях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,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що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стосуються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місцевого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самоврядування</a:t>
            </a:r>
            <a:endParaRPr lang="ru-RU" b="1" dirty="0">
              <a:solidFill>
                <a:srgbClr val="5B9BD5">
                  <a:lumMod val="75000"/>
                </a:srgbClr>
              </a:solidFill>
              <a:latin typeface="Calibri"/>
              <a:cs typeface="Calibri"/>
            </a:endParaRPr>
          </a:p>
          <a:p>
            <a:endParaRPr lang="ru-RU" b="1" dirty="0">
              <a:solidFill>
                <a:srgbClr val="5B9BD5">
                  <a:lumMod val="75000"/>
                </a:srgbClr>
              </a:solidFill>
              <a:latin typeface="Calibri"/>
              <a:cs typeface="Calibri"/>
            </a:endParaRPr>
          </a:p>
          <a:p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співпрацює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з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центральними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органами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виконавчої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влади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через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різноманітні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робочі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групи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та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надання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погоджень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на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розроблені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ними НПА</a:t>
            </a:r>
          </a:p>
          <a:p>
            <a:endParaRPr lang="ru-RU" sz="1200" b="1" dirty="0">
              <a:solidFill>
                <a:srgbClr val="5B9BD5">
                  <a:lumMod val="75000"/>
                </a:srgbClr>
              </a:solidFill>
              <a:latin typeface="Calibri"/>
              <a:cs typeface="Calibri"/>
            </a:endParaRPr>
          </a:p>
          <a:p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аналітики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та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експерти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Асоціації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аналізують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проекти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нормативно-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правових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актів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,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готують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висновки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щодо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їх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можливого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впливу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на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місцеве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самоврядування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,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розробляють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пропозиції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до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законодавства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,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проводять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опитування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в громадах.</a:t>
            </a:r>
          </a:p>
          <a:p>
            <a:endParaRPr lang="uk-UA" b="1" dirty="0">
              <a:solidFill>
                <a:srgbClr val="5B9BD5">
                  <a:lumMod val="75000"/>
                </a:srgbClr>
              </a:solidFill>
              <a:latin typeface="Calibri"/>
              <a:cs typeface="Calibri"/>
            </a:endParaRP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CA7273B3-8518-4460-BE15-398603C96605}"/>
              </a:ext>
            </a:extLst>
          </p:cNvPr>
          <p:cNvSpPr/>
          <p:nvPr/>
        </p:nvSpPr>
        <p:spPr>
          <a:xfrm>
            <a:off x="555672" y="2254351"/>
            <a:ext cx="576775" cy="2813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0602DB51-447E-48C4-8C97-023C0A32734E}"/>
              </a:ext>
            </a:extLst>
          </p:cNvPr>
          <p:cNvSpPr/>
          <p:nvPr/>
        </p:nvSpPr>
        <p:spPr>
          <a:xfrm>
            <a:off x="555672" y="3052690"/>
            <a:ext cx="576775" cy="2813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88DD131B-97C6-484D-987B-F66D982F47C7}"/>
              </a:ext>
            </a:extLst>
          </p:cNvPr>
          <p:cNvSpPr/>
          <p:nvPr/>
        </p:nvSpPr>
        <p:spPr>
          <a:xfrm>
            <a:off x="555672" y="3851029"/>
            <a:ext cx="576775" cy="2813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6B179BF1-E85C-4C4B-8DA3-984D564CFE28}"/>
              </a:ext>
            </a:extLst>
          </p:cNvPr>
          <p:cNvSpPr/>
          <p:nvPr/>
        </p:nvSpPr>
        <p:spPr>
          <a:xfrm>
            <a:off x="562705" y="4649368"/>
            <a:ext cx="576775" cy="2813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66177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55E99A-BD0E-46FB-90E1-3AE04D88AA5E}" type="slidenum"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D9BD20-42BB-493D-A23A-EA2E189A649B}"/>
              </a:ext>
            </a:extLst>
          </p:cNvPr>
          <p:cNvSpPr txBox="1"/>
          <p:nvPr/>
        </p:nvSpPr>
        <p:spPr>
          <a:xfrm>
            <a:off x="1125420" y="682094"/>
            <a:ext cx="7389930" cy="5924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Робота </a:t>
            </a:r>
            <a:r>
              <a:rPr lang="ru-RU" sz="2200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Секції</a:t>
            </a:r>
            <a:r>
              <a:rPr lang="ru-RU" sz="2200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 з </a:t>
            </a:r>
            <a:r>
              <a:rPr lang="ru-RU" sz="2200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питань</a:t>
            </a:r>
            <a:r>
              <a:rPr lang="ru-RU" sz="2200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 </a:t>
            </a:r>
            <a:r>
              <a:rPr lang="ru-RU" sz="2200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освіти</a:t>
            </a:r>
            <a:endParaRPr lang="ru-RU" sz="2200" b="1" dirty="0">
              <a:solidFill>
                <a:srgbClr val="5B9BD5">
                  <a:lumMod val="75000"/>
                </a:srgbClr>
              </a:solidFill>
              <a:cs typeface="Calibri"/>
            </a:endParaRPr>
          </a:p>
          <a:p>
            <a:pPr algn="just"/>
            <a:endParaRPr lang="ru-RU" sz="600" b="1" dirty="0">
              <a:solidFill>
                <a:srgbClr val="5B9BD5">
                  <a:lumMod val="75000"/>
                </a:srgbClr>
              </a:solidFill>
              <a:cs typeface="Calibri"/>
            </a:endParaRPr>
          </a:p>
          <a:p>
            <a:pPr algn="just"/>
            <a:r>
              <a:rPr lang="ru-RU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У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квітні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цього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 року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відбулося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 </a:t>
            </a:r>
            <a:r>
              <a:rPr lang="ru-RU" b="1" dirty="0" err="1">
                <a:solidFill>
                  <a:srgbClr val="C00000"/>
                </a:solidFill>
                <a:cs typeface="Calibri"/>
              </a:rPr>
              <a:t>Установче</a:t>
            </a:r>
            <a:r>
              <a:rPr lang="ru-RU" b="1" dirty="0">
                <a:solidFill>
                  <a:srgbClr val="C00000"/>
                </a:solidFill>
                <a:cs typeface="Calibri"/>
              </a:rPr>
              <a:t> </a:t>
            </a:r>
            <a:r>
              <a:rPr lang="ru-RU" b="1" dirty="0" err="1">
                <a:solidFill>
                  <a:srgbClr val="C00000"/>
                </a:solidFill>
                <a:cs typeface="Calibri"/>
              </a:rPr>
              <a:t>засідання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оновленої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фахової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мережі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 АМУ з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питань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освіти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,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учасниками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якої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 стали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близько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 200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представників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 ОМС,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міськіх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,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сільських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 і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селищних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 рад</a:t>
            </a:r>
          </a:p>
          <a:p>
            <a:endParaRPr lang="ru-RU" sz="300" b="1" dirty="0">
              <a:solidFill>
                <a:srgbClr val="5B9BD5">
                  <a:lumMod val="75000"/>
                </a:srgbClr>
              </a:solidFill>
              <a:latin typeface="Calibri"/>
              <a:cs typeface="Calibri"/>
            </a:endParaRPr>
          </a:p>
          <a:p>
            <a:pPr algn="just"/>
            <a:r>
              <a:rPr lang="uk-UA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Запрошеними спікерами установчого засідання стали: Заступник голови Комітету Верховної Ради України з питань освіти, науки та інновацій Сергій </a:t>
            </a:r>
            <a:r>
              <a:rPr lang="uk-UA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Колебошин</a:t>
            </a:r>
            <a:r>
              <a:rPr lang="uk-UA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та Заступник Міністра освіти і науки України Віра Рогова</a:t>
            </a:r>
          </a:p>
          <a:p>
            <a:endParaRPr lang="uk-UA" sz="300" b="1" dirty="0">
              <a:solidFill>
                <a:srgbClr val="5B9BD5">
                  <a:lumMod val="75000"/>
                </a:srgbClr>
              </a:solidFill>
              <a:latin typeface="Calibri"/>
              <a:cs typeface="Calibri"/>
            </a:endParaRPr>
          </a:p>
          <a:p>
            <a:r>
              <a:rPr lang="uk-UA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Основне питання – реформування старшої школи</a:t>
            </a:r>
          </a:p>
          <a:p>
            <a:r>
              <a:rPr lang="uk-UA" sz="300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	</a:t>
            </a:r>
          </a:p>
          <a:p>
            <a:r>
              <a:rPr lang="uk-UA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Інформація від високопосадовців: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В опорних школах – старшій профільній школі бути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Обмеження бути засновниками ліцеїв лише обласним радам та великим міським громадам – знято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Старт повсюдної роботи профільної старшої школи – у 2027 році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Засновувати ліцеї можна (і потрібно) вже сьогодні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План трансформації мережі в кожній області – напрацьовано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Державна фінансова підтримка роботи профільної школи – субсидія на ліцеї</a:t>
            </a:r>
          </a:p>
          <a:p>
            <a:endParaRPr lang="uk-UA" b="1" dirty="0">
              <a:solidFill>
                <a:srgbClr val="5B9BD5">
                  <a:lumMod val="75000"/>
                </a:srgbClr>
              </a:solidFill>
              <a:latin typeface="Calibri"/>
              <a:cs typeface="Calibri"/>
            </a:endParaRPr>
          </a:p>
          <a:p>
            <a:endParaRPr lang="uk-UA" b="1" dirty="0">
              <a:solidFill>
                <a:srgbClr val="5B9BD5">
                  <a:lumMod val="75000"/>
                </a:srgbClr>
              </a:solidFill>
              <a:latin typeface="Calibri"/>
              <a:cs typeface="Calibri"/>
            </a:endParaRP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CA7273B3-8518-4460-BE15-398603C96605}"/>
              </a:ext>
            </a:extLst>
          </p:cNvPr>
          <p:cNvSpPr/>
          <p:nvPr/>
        </p:nvSpPr>
        <p:spPr>
          <a:xfrm>
            <a:off x="568500" y="1151848"/>
            <a:ext cx="576775" cy="2813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88DD131B-97C6-484D-987B-F66D982F47C7}"/>
              </a:ext>
            </a:extLst>
          </p:cNvPr>
          <p:cNvSpPr/>
          <p:nvPr/>
        </p:nvSpPr>
        <p:spPr>
          <a:xfrm>
            <a:off x="548645" y="1991934"/>
            <a:ext cx="576775" cy="2813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6B179BF1-E85C-4C4B-8DA3-984D564CFE28}"/>
              </a:ext>
            </a:extLst>
          </p:cNvPr>
          <p:cNvSpPr/>
          <p:nvPr/>
        </p:nvSpPr>
        <p:spPr>
          <a:xfrm>
            <a:off x="562702" y="3147646"/>
            <a:ext cx="576775" cy="2813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40927C69-79D1-43F5-9477-C779F6D6333F}"/>
              </a:ext>
            </a:extLst>
          </p:cNvPr>
          <p:cNvSpPr/>
          <p:nvPr/>
        </p:nvSpPr>
        <p:spPr>
          <a:xfrm>
            <a:off x="568187" y="3503766"/>
            <a:ext cx="576775" cy="2813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13916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55E99A-BD0E-46FB-90E1-3AE04D88AA5E}" type="slidenum"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D9BD20-42BB-493D-A23A-EA2E189A649B}"/>
              </a:ext>
            </a:extLst>
          </p:cNvPr>
          <p:cNvSpPr txBox="1"/>
          <p:nvPr/>
        </p:nvSpPr>
        <p:spPr>
          <a:xfrm>
            <a:off x="2938527" y="646935"/>
            <a:ext cx="595022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000" b="1" dirty="0">
              <a:solidFill>
                <a:srgbClr val="5B9BD5">
                  <a:lumMod val="75000"/>
                </a:srgbClr>
              </a:solidFill>
              <a:cs typeface="Calibri"/>
            </a:endParaRPr>
          </a:p>
          <a:p>
            <a:r>
              <a:rPr lang="ru-RU" sz="2200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Основні</a:t>
            </a:r>
            <a:r>
              <a:rPr lang="ru-RU" sz="2200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 </a:t>
            </a:r>
            <a:r>
              <a:rPr lang="ru-RU" sz="2200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проблемні</a:t>
            </a:r>
            <a:r>
              <a:rPr lang="ru-RU" sz="2200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 </a:t>
            </a:r>
            <a:r>
              <a:rPr lang="ru-RU" sz="2200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питання</a:t>
            </a:r>
            <a:r>
              <a:rPr lang="ru-RU" sz="2200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 </a:t>
            </a:r>
            <a:r>
              <a:rPr lang="ru-RU" sz="2200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від</a:t>
            </a:r>
            <a:r>
              <a:rPr lang="ru-RU" sz="2200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 ОМС </a:t>
            </a:r>
          </a:p>
          <a:p>
            <a:r>
              <a:rPr lang="ru-RU" sz="2200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у </a:t>
            </a:r>
            <a:r>
              <a:rPr lang="ru-RU" sz="2200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сфері</a:t>
            </a:r>
            <a:r>
              <a:rPr lang="ru-RU" sz="2200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 </a:t>
            </a:r>
            <a:r>
              <a:rPr lang="ru-RU" sz="2200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освіти</a:t>
            </a:r>
            <a:endParaRPr lang="ru-RU" sz="2200" b="1" dirty="0">
              <a:solidFill>
                <a:srgbClr val="5B9BD5">
                  <a:lumMod val="75000"/>
                </a:srgbClr>
              </a:solidFill>
              <a:cs typeface="Calibri"/>
            </a:endParaRPr>
          </a:p>
          <a:p>
            <a:endParaRPr lang="ru-RU" sz="2000" b="1" dirty="0">
              <a:solidFill>
                <a:srgbClr val="5B9BD5">
                  <a:lumMod val="75000"/>
                </a:srgbClr>
              </a:solidFill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Реформування профільної старшої школи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uk-UA" sz="600" b="1" dirty="0">
              <a:solidFill>
                <a:srgbClr val="5B9BD5">
                  <a:lumMod val="75000"/>
                </a:srgbClr>
              </a:solidFill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Місцевий</a:t>
            </a:r>
            <a:r>
              <a:rPr lang="ru-RU" sz="2000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 </a:t>
            </a:r>
            <a:r>
              <a:rPr lang="ru-RU" sz="2000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управлінський</a:t>
            </a:r>
            <a:r>
              <a:rPr lang="ru-RU" sz="2000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 аспект (на </a:t>
            </a:r>
            <a:r>
              <a:rPr lang="ru-RU" sz="2000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рівні</a:t>
            </a:r>
            <a:r>
              <a:rPr lang="ru-RU" sz="2000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 </a:t>
            </a:r>
            <a:r>
              <a:rPr lang="ru-RU" sz="2000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громади</a:t>
            </a:r>
            <a:r>
              <a:rPr lang="ru-RU" sz="2000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600" b="1" dirty="0">
              <a:solidFill>
                <a:srgbClr val="5B9BD5">
                  <a:lumMod val="75000"/>
                </a:srgbClr>
              </a:solidFill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Кадри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uk-UA" sz="600" b="1" dirty="0">
              <a:solidFill>
                <a:srgbClr val="5B9BD5">
                  <a:lumMod val="75000"/>
                </a:srgbClr>
              </a:solidFill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Фінансування освітньої галузі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uk-UA" sz="600" b="1" dirty="0">
              <a:solidFill>
                <a:srgbClr val="5B9BD5">
                  <a:lumMod val="75000"/>
                </a:srgbClr>
              </a:solidFill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Професійно-технічна освіта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uk-UA" sz="600" b="1" dirty="0">
              <a:solidFill>
                <a:srgbClr val="5B9BD5">
                  <a:lumMod val="75000"/>
                </a:srgbClr>
              </a:solidFill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Харчування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uk-UA" sz="600" b="1" dirty="0">
              <a:solidFill>
                <a:srgbClr val="5B9BD5">
                  <a:lumMod val="75000"/>
                </a:srgbClr>
              </a:solidFill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Інклюзія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uk-UA" sz="600" b="1" dirty="0">
              <a:solidFill>
                <a:srgbClr val="5B9BD5">
                  <a:lumMod val="75000"/>
                </a:srgbClr>
              </a:solidFill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Цифровізація</a:t>
            </a:r>
            <a:endParaRPr lang="uk-UA" sz="2000" b="1" dirty="0">
              <a:solidFill>
                <a:srgbClr val="5B9BD5">
                  <a:lumMod val="75000"/>
                </a:srgbClr>
              </a:solidFill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uk-UA" sz="2000" dirty="0"/>
          </a:p>
          <a:p>
            <a:endParaRPr lang="ru-RU" sz="2000" b="1" dirty="0">
              <a:solidFill>
                <a:srgbClr val="5B9BD5">
                  <a:lumMod val="75000"/>
                </a:srgbClr>
              </a:solidFill>
              <a:cs typeface="Calibri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4FB825C-C496-47A4-9F2D-81B1288A0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5244"/>
            <a:ext cx="2938527" cy="52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81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55E99A-BD0E-46FB-90E1-3AE04D88AA5E}" type="slidenum"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D9BD20-42BB-493D-A23A-EA2E189A649B}"/>
              </a:ext>
            </a:extLst>
          </p:cNvPr>
          <p:cNvSpPr txBox="1"/>
          <p:nvPr/>
        </p:nvSpPr>
        <p:spPr>
          <a:xfrm>
            <a:off x="1223889" y="1149259"/>
            <a:ext cx="7455877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000" b="1" dirty="0">
              <a:solidFill>
                <a:srgbClr val="5B9BD5">
                  <a:lumMod val="75000"/>
                </a:srgbClr>
              </a:solidFill>
              <a:cs typeface="Calibri"/>
            </a:endParaRPr>
          </a:p>
          <a:p>
            <a:r>
              <a:rPr lang="ru-RU" sz="2400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Робота над </a:t>
            </a:r>
            <a:r>
              <a:rPr lang="ru-RU" sz="2400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змінами</a:t>
            </a:r>
            <a:r>
              <a:rPr lang="ru-RU" sz="2400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 до </a:t>
            </a:r>
            <a:r>
              <a:rPr lang="ru-RU" sz="2400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освітнього</a:t>
            </a:r>
            <a:r>
              <a:rPr lang="ru-RU" sz="2400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 </a:t>
            </a:r>
            <a:r>
              <a:rPr lang="ru-RU" sz="2400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законодавства</a:t>
            </a:r>
            <a:r>
              <a:rPr lang="ru-RU" sz="2400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 (</a:t>
            </a:r>
            <a:r>
              <a:rPr lang="ru-RU" sz="2400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законопроєкт</a:t>
            </a:r>
            <a:r>
              <a:rPr lang="ru-RU" sz="2400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 4629-1)</a:t>
            </a:r>
          </a:p>
          <a:p>
            <a:endParaRPr lang="ru-RU" sz="1000" b="1" dirty="0">
              <a:solidFill>
                <a:srgbClr val="5B9BD5">
                  <a:lumMod val="75000"/>
                </a:srgbClr>
              </a:solidFill>
              <a:cs typeface="Calibri"/>
            </a:endParaRPr>
          </a:p>
          <a:p>
            <a:r>
              <a:rPr lang="uk-UA" sz="2000" b="1" i="1" dirty="0">
                <a:solidFill>
                  <a:srgbClr val="C00000"/>
                </a:solidFill>
                <a:latin typeface="Calibri"/>
                <a:cs typeface="Calibri"/>
              </a:rPr>
              <a:t>Основні зміни: </a:t>
            </a:r>
          </a:p>
          <a:p>
            <a:endParaRPr lang="uk-UA" sz="300" b="1" dirty="0">
              <a:solidFill>
                <a:srgbClr val="5B9BD5">
                  <a:lumMod val="75000"/>
                </a:srgbClr>
              </a:solidFill>
              <a:latin typeface="Calibri"/>
              <a:cs typeface="Calibri"/>
            </a:endParaRPr>
          </a:p>
          <a:p>
            <a:pPr algn="just"/>
            <a:r>
              <a:rPr lang="uk-UA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1. Передбачається спеціально уповноважена державою установа (</a:t>
            </a:r>
            <a:r>
              <a:rPr lang="uk-UA" b="1" dirty="0">
                <a:solidFill>
                  <a:srgbClr val="C00000"/>
                </a:solidFill>
                <a:latin typeface="Calibri"/>
                <a:cs typeface="Calibri"/>
              </a:rPr>
              <a:t>Школа </a:t>
            </a:r>
            <a:r>
              <a:rPr lang="uk-UA" b="1" dirty="0" err="1">
                <a:solidFill>
                  <a:srgbClr val="C00000"/>
                </a:solidFill>
                <a:latin typeface="Calibri"/>
                <a:cs typeface="Calibri"/>
              </a:rPr>
              <a:t>Супергероїв</a:t>
            </a:r>
            <a:r>
              <a:rPr lang="uk-UA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) для надання освіти дітям, що перебувають на тривалому лікуванні у денному стаціонарі (основний посил: про них не забули, про їх освіту піклується держава, вони зможуть безболісно </a:t>
            </a:r>
            <a:r>
              <a:rPr lang="uk-UA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влитись</a:t>
            </a:r>
            <a:r>
              <a:rPr lang="uk-UA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назад у школу після одужання, їм не потрібно самим доганяти пройдений за час хвороби навчальний матеріал).</a:t>
            </a:r>
          </a:p>
          <a:p>
            <a:pPr algn="just"/>
            <a:r>
              <a:rPr lang="uk-UA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Для таких установ будуть підібрані педагоги і психологи, що працюватимуть з учнями як безпосередньої у закладі, якщо це дозволятиме стан пацієнта, або дистанційно, якщо безпосередній контакт неможливий. </a:t>
            </a:r>
            <a:endParaRPr lang="en-US" b="1" dirty="0">
              <a:solidFill>
                <a:srgbClr val="5B9BD5">
                  <a:lumMod val="75000"/>
                </a:srgbClr>
              </a:solidFill>
              <a:latin typeface="Calibri"/>
              <a:cs typeface="Calibri"/>
            </a:endParaRPr>
          </a:p>
          <a:p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Засновником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таких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закладів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виступатиме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Кабмін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.</a:t>
            </a:r>
            <a:endParaRPr lang="uk-UA" b="1" dirty="0">
              <a:solidFill>
                <a:srgbClr val="5B9BD5">
                  <a:lumMod val="75000"/>
                </a:srgbClr>
              </a:solidFill>
              <a:latin typeface="Calibri"/>
              <a:cs typeface="Calibri"/>
            </a:endParaRP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CA7273B3-8518-4460-BE15-398603C96605}"/>
              </a:ext>
            </a:extLst>
          </p:cNvPr>
          <p:cNvSpPr/>
          <p:nvPr/>
        </p:nvSpPr>
        <p:spPr>
          <a:xfrm>
            <a:off x="647114" y="2638664"/>
            <a:ext cx="576775" cy="2813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6905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55E99A-BD0E-46FB-90E1-3AE04D88AA5E}" type="slidenum"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D9BD20-42BB-493D-A23A-EA2E189A649B}"/>
              </a:ext>
            </a:extLst>
          </p:cNvPr>
          <p:cNvSpPr txBox="1"/>
          <p:nvPr/>
        </p:nvSpPr>
        <p:spPr>
          <a:xfrm>
            <a:off x="1223889" y="1149259"/>
            <a:ext cx="7455877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000" b="1" dirty="0">
              <a:solidFill>
                <a:srgbClr val="5B9BD5">
                  <a:lumMod val="75000"/>
                </a:srgbClr>
              </a:solidFill>
              <a:cs typeface="Calibri"/>
            </a:endParaRPr>
          </a:p>
          <a:p>
            <a:endParaRPr lang="ru-RU" sz="1000" b="1" dirty="0">
              <a:solidFill>
                <a:srgbClr val="5B9BD5">
                  <a:lumMod val="75000"/>
                </a:srgbClr>
              </a:solidFill>
              <a:cs typeface="Calibri"/>
            </a:endParaRPr>
          </a:p>
          <a:p>
            <a:r>
              <a:rPr lang="ru-RU" sz="2200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По 4629-1 </a:t>
            </a:r>
          </a:p>
          <a:p>
            <a:endParaRPr lang="ru-RU" sz="1000" b="1" dirty="0">
              <a:solidFill>
                <a:srgbClr val="5B9BD5">
                  <a:lumMod val="75000"/>
                </a:srgbClr>
              </a:solidFill>
              <a:cs typeface="Calibri"/>
            </a:endParaRPr>
          </a:p>
          <a:p>
            <a:pPr algn="just"/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2.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Опорний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заклад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освіти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може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надавати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sz="2200" b="1" dirty="0" err="1">
                <a:solidFill>
                  <a:srgbClr val="C00000"/>
                </a:solidFill>
                <a:latin typeface="Calibri"/>
                <a:cs typeface="Calibri"/>
              </a:rPr>
              <a:t>повну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загальну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середню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освіту</a:t>
            </a:r>
            <a:endParaRPr lang="ru-RU" b="1" dirty="0">
              <a:solidFill>
                <a:srgbClr val="5B9BD5">
                  <a:lumMod val="75000"/>
                </a:srgbClr>
              </a:solidFill>
              <a:latin typeface="Calibri"/>
              <a:cs typeface="Calibri"/>
            </a:endParaRPr>
          </a:p>
          <a:p>
            <a:endParaRPr lang="ru-RU" sz="400" b="1" dirty="0">
              <a:solidFill>
                <a:srgbClr val="5B9BD5">
                  <a:lumMod val="75000"/>
                </a:srgbClr>
              </a:solidFill>
              <a:latin typeface="Calibri"/>
              <a:cs typeface="Calibri"/>
            </a:endParaRPr>
          </a:p>
          <a:p>
            <a:pPr algn="just"/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3.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Знято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дискримінаційні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обмеження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із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засновників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ліцеїв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–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закладів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,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що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надаватимуть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повну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ЗСО</a:t>
            </a:r>
          </a:p>
          <a:p>
            <a:pPr algn="just"/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Засновниками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ліцею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можу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бути </a:t>
            </a:r>
            <a:r>
              <a:rPr lang="ru-RU" sz="2200" b="1" dirty="0">
                <a:solidFill>
                  <a:srgbClr val="C00000"/>
                </a:solidFill>
                <a:latin typeface="Calibri"/>
                <a:cs typeface="Calibri"/>
              </a:rPr>
              <a:t>будь-яка громада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, а не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тільки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міська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з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населенням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більше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50 тис. Слова «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обласні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,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міські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ради (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міст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з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населенням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більше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50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тисяч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)»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пропонується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замінити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на «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обласні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,,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міські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,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сільські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,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селищні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ради»</a:t>
            </a:r>
          </a:p>
          <a:p>
            <a:endParaRPr lang="ru-RU" b="1" dirty="0">
              <a:solidFill>
                <a:srgbClr val="5B9BD5">
                  <a:lumMod val="75000"/>
                </a:srgbClr>
              </a:solidFill>
              <a:latin typeface="Calibri"/>
              <a:cs typeface="Calibri"/>
            </a:endParaRPr>
          </a:p>
          <a:p>
            <a:pPr algn="just"/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4.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Ліцеї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можуть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бути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утворені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та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здійснювати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освітню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діяльність за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умови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дотримання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певних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вимог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(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існування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не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менше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sz="2200" b="1" dirty="0">
                <a:solidFill>
                  <a:srgbClr val="C00000"/>
                </a:solidFill>
                <a:latin typeface="Calibri"/>
                <a:cs typeface="Calibri"/>
              </a:rPr>
              <a:t>2-х </a:t>
            </a:r>
            <a:r>
              <a:rPr lang="ru-RU" sz="2200" b="1" dirty="0" err="1">
                <a:solidFill>
                  <a:srgbClr val="C00000"/>
                </a:solidFill>
                <a:latin typeface="Calibri"/>
                <a:cs typeface="Calibri"/>
              </a:rPr>
              <a:t>класів</a:t>
            </a:r>
            <a:r>
              <a:rPr lang="ru-RU" sz="22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впродовж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10, 11,12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років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навчання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та </a:t>
            </a:r>
            <a:r>
              <a:rPr lang="ru-RU" sz="2200" b="1" dirty="0">
                <a:solidFill>
                  <a:srgbClr val="C00000"/>
                </a:solidFill>
                <a:latin typeface="Calibri"/>
                <a:cs typeface="Calibri"/>
              </a:rPr>
              <a:t>3-х </a:t>
            </a:r>
            <a:r>
              <a:rPr lang="ru-RU" sz="2200" b="1" dirty="0" err="1">
                <a:solidFill>
                  <a:srgbClr val="C00000"/>
                </a:solidFill>
                <a:latin typeface="Calibri"/>
                <a:cs typeface="Calibri"/>
              </a:rPr>
              <a:t>профілів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)</a:t>
            </a:r>
          </a:p>
          <a:p>
            <a:endParaRPr lang="ru-RU" sz="400" b="1" dirty="0">
              <a:solidFill>
                <a:srgbClr val="5B9BD5">
                  <a:lumMod val="75000"/>
                </a:srgbClr>
              </a:solidFill>
              <a:latin typeface="Calibri"/>
              <a:cs typeface="Calibri"/>
            </a:endParaRPr>
          </a:p>
          <a:p>
            <a:endParaRPr lang="ru-RU" b="1" dirty="0">
              <a:solidFill>
                <a:srgbClr val="5B9BD5">
                  <a:lumMod val="75000"/>
                </a:srgbClr>
              </a:solidFill>
              <a:latin typeface="Calibri"/>
              <a:cs typeface="Calibri"/>
            </a:endParaRPr>
          </a:p>
          <a:p>
            <a:endParaRPr lang="uk-UA" b="1" dirty="0">
              <a:solidFill>
                <a:srgbClr val="5B9BD5">
                  <a:lumMod val="75000"/>
                </a:srgbClr>
              </a:solidFill>
              <a:latin typeface="Calibri"/>
              <a:cs typeface="Calibri"/>
            </a:endParaRP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CA7273B3-8518-4460-BE15-398603C96605}"/>
              </a:ext>
            </a:extLst>
          </p:cNvPr>
          <p:cNvSpPr/>
          <p:nvPr/>
        </p:nvSpPr>
        <p:spPr>
          <a:xfrm>
            <a:off x="562705" y="1972997"/>
            <a:ext cx="576775" cy="2813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88DD131B-97C6-484D-987B-F66D982F47C7}"/>
              </a:ext>
            </a:extLst>
          </p:cNvPr>
          <p:cNvSpPr/>
          <p:nvPr/>
        </p:nvSpPr>
        <p:spPr>
          <a:xfrm>
            <a:off x="562705" y="2922561"/>
            <a:ext cx="576775" cy="2813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6B179BF1-E85C-4C4B-8DA3-984D564CFE28}"/>
              </a:ext>
            </a:extLst>
          </p:cNvPr>
          <p:cNvSpPr/>
          <p:nvPr/>
        </p:nvSpPr>
        <p:spPr>
          <a:xfrm>
            <a:off x="562705" y="4818180"/>
            <a:ext cx="576775" cy="2813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13269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55E99A-BD0E-46FB-90E1-3AE04D88AA5E}" type="slidenum"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D9BD20-42BB-493D-A23A-EA2E189A649B}"/>
              </a:ext>
            </a:extLst>
          </p:cNvPr>
          <p:cNvSpPr txBox="1"/>
          <p:nvPr/>
        </p:nvSpPr>
        <p:spPr>
          <a:xfrm>
            <a:off x="1223889" y="1149259"/>
            <a:ext cx="7455877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000" b="1" dirty="0">
              <a:solidFill>
                <a:srgbClr val="5B9BD5">
                  <a:lumMod val="75000"/>
                </a:srgbClr>
              </a:solidFill>
              <a:cs typeface="Calibri"/>
            </a:endParaRPr>
          </a:p>
          <a:p>
            <a:endParaRPr lang="ru-RU" sz="1000" b="1" dirty="0">
              <a:solidFill>
                <a:srgbClr val="5B9BD5">
                  <a:lumMod val="75000"/>
                </a:srgbClr>
              </a:solidFill>
              <a:cs typeface="Calibri"/>
            </a:endParaRPr>
          </a:p>
          <a:p>
            <a:r>
              <a:rPr lang="ru-RU" sz="2200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По 4629-1 </a:t>
            </a:r>
          </a:p>
          <a:p>
            <a:endParaRPr lang="ru-RU" sz="1000" b="1" dirty="0">
              <a:solidFill>
                <a:srgbClr val="5B9BD5">
                  <a:lumMod val="75000"/>
                </a:srgbClr>
              </a:solidFill>
              <a:cs typeface="Calibri"/>
            </a:endParaRPr>
          </a:p>
          <a:p>
            <a:pPr algn="just"/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5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.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Л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іцей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може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також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забезпечувати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здобуття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початкової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,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базової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середньої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освіти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(як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вийняток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, за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рішенням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засновника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)</a:t>
            </a:r>
          </a:p>
          <a:p>
            <a:pPr algn="just"/>
            <a:endParaRPr lang="ru-RU" sz="400" b="1" dirty="0">
              <a:solidFill>
                <a:srgbClr val="5B9BD5">
                  <a:lumMod val="75000"/>
                </a:srgbClr>
              </a:solidFill>
              <a:latin typeface="Calibri"/>
              <a:cs typeface="Calibri"/>
            </a:endParaRPr>
          </a:p>
          <a:p>
            <a:endParaRPr lang="ru-RU" b="1" dirty="0">
              <a:solidFill>
                <a:srgbClr val="5B9BD5">
                  <a:lumMod val="75000"/>
                </a:srgbClr>
              </a:solidFill>
              <a:latin typeface="Calibri"/>
              <a:cs typeface="Calibri"/>
            </a:endParaRPr>
          </a:p>
          <a:p>
            <a:pPr algn="just"/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6.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Приведення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установчих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документів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закладів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повної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ЗСО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відтерміновується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,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кінцевий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строк до 1 вересня 2027 року</a:t>
            </a:r>
          </a:p>
          <a:p>
            <a:endParaRPr lang="ru-RU" b="1" dirty="0">
              <a:solidFill>
                <a:srgbClr val="5B9BD5">
                  <a:lumMod val="75000"/>
                </a:srgbClr>
              </a:solidFill>
              <a:latin typeface="Calibri"/>
              <a:cs typeface="Calibri"/>
            </a:endParaRPr>
          </a:p>
          <a:p>
            <a:endParaRPr lang="ru-RU" sz="400" b="1" dirty="0">
              <a:solidFill>
                <a:srgbClr val="5B9BD5">
                  <a:lumMod val="75000"/>
                </a:srgbClr>
              </a:solidFill>
              <a:latin typeface="Calibri"/>
              <a:cs typeface="Calibri"/>
            </a:endParaRPr>
          </a:p>
          <a:p>
            <a:pPr algn="just"/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7. У Бюджетному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кодексі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України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(у другому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абзаці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підпункту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«б» пункту 2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частини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першої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статті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89) «(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засновником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яких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є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міська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рада з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населенням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більше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50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тисяч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)» 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передбачається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внести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зміни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(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окремим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законом),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які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вилучають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закріплену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у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ньому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дискримінаційну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норму про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міста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з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населенням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більше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50 тис.</a:t>
            </a:r>
          </a:p>
          <a:p>
            <a:endParaRPr lang="uk-UA" b="1" dirty="0">
              <a:solidFill>
                <a:srgbClr val="5B9BD5">
                  <a:lumMod val="75000"/>
                </a:srgbClr>
              </a:solidFill>
              <a:latin typeface="Calibri"/>
              <a:cs typeface="Calibri"/>
            </a:endParaRP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CA7273B3-8518-4460-BE15-398603C96605}"/>
              </a:ext>
            </a:extLst>
          </p:cNvPr>
          <p:cNvSpPr/>
          <p:nvPr/>
        </p:nvSpPr>
        <p:spPr>
          <a:xfrm>
            <a:off x="562705" y="1972997"/>
            <a:ext cx="576775" cy="2813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88DD131B-97C6-484D-987B-F66D982F47C7}"/>
              </a:ext>
            </a:extLst>
          </p:cNvPr>
          <p:cNvSpPr/>
          <p:nvPr/>
        </p:nvSpPr>
        <p:spPr>
          <a:xfrm>
            <a:off x="562703" y="3147646"/>
            <a:ext cx="576775" cy="2813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6B179BF1-E85C-4C4B-8DA3-984D564CFE28}"/>
              </a:ext>
            </a:extLst>
          </p:cNvPr>
          <p:cNvSpPr/>
          <p:nvPr/>
        </p:nvSpPr>
        <p:spPr>
          <a:xfrm>
            <a:off x="562703" y="4182070"/>
            <a:ext cx="576775" cy="2813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20302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55E99A-BD0E-46FB-90E1-3AE04D88AA5E}" type="slidenum"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D9BD20-42BB-493D-A23A-EA2E189A649B}"/>
              </a:ext>
            </a:extLst>
          </p:cNvPr>
          <p:cNvSpPr txBox="1"/>
          <p:nvPr/>
        </p:nvSpPr>
        <p:spPr>
          <a:xfrm>
            <a:off x="1223889" y="698686"/>
            <a:ext cx="7455877" cy="5370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000" b="1" dirty="0">
              <a:solidFill>
                <a:srgbClr val="5B9BD5">
                  <a:lumMod val="75000"/>
                </a:srgbClr>
              </a:solidFill>
              <a:cs typeface="Calibri"/>
            </a:endParaRPr>
          </a:p>
          <a:p>
            <a:endParaRPr lang="ru-RU" sz="1000" b="1" dirty="0">
              <a:solidFill>
                <a:srgbClr val="5B9BD5">
                  <a:lumMod val="75000"/>
                </a:srgbClr>
              </a:solidFill>
              <a:cs typeface="Calibri"/>
            </a:endParaRPr>
          </a:p>
          <a:p>
            <a:r>
              <a:rPr lang="ru-RU" sz="2200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Законопроєкт</a:t>
            </a:r>
            <a:r>
              <a:rPr lang="ru-RU" sz="2200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 5230 ("Про </a:t>
            </a:r>
            <a:r>
              <a:rPr lang="ru-RU" sz="2200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внесення</a:t>
            </a:r>
            <a:r>
              <a:rPr lang="ru-RU" sz="2200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 </a:t>
            </a:r>
            <a:r>
              <a:rPr lang="ru-RU" sz="2200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змін</a:t>
            </a:r>
            <a:r>
              <a:rPr lang="ru-RU" sz="2200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 до </a:t>
            </a:r>
            <a:r>
              <a:rPr lang="ru-RU" sz="2200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деяких</a:t>
            </a:r>
            <a:r>
              <a:rPr lang="ru-RU" sz="2200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 </a:t>
            </a:r>
            <a:r>
              <a:rPr lang="ru-RU" sz="2200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законів</a:t>
            </a:r>
            <a:r>
              <a:rPr lang="ru-RU" sz="2200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 </a:t>
            </a:r>
            <a:r>
              <a:rPr lang="ru-RU" sz="2200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України</a:t>
            </a:r>
            <a:r>
              <a:rPr lang="ru-RU" sz="2200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 </a:t>
            </a:r>
            <a:r>
              <a:rPr lang="ru-RU" sz="2200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щодо</a:t>
            </a:r>
            <a:r>
              <a:rPr lang="ru-RU" sz="2200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 </a:t>
            </a:r>
            <a:r>
              <a:rPr lang="ru-RU" sz="2200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використання</a:t>
            </a:r>
            <a:r>
              <a:rPr lang="ru-RU" sz="2200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 майна </a:t>
            </a:r>
            <a:r>
              <a:rPr lang="ru-RU" sz="2200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ліквідованих</a:t>
            </a:r>
            <a:r>
              <a:rPr lang="ru-RU" sz="2200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 </a:t>
            </a:r>
            <a:r>
              <a:rPr lang="ru-RU" sz="2200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комунальних</a:t>
            </a:r>
            <a:r>
              <a:rPr lang="ru-RU" sz="2200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 </a:t>
            </a:r>
            <a:r>
              <a:rPr lang="ru-RU" sz="2200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закладів</a:t>
            </a:r>
            <a:r>
              <a:rPr lang="ru-RU" sz="2200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 </a:t>
            </a:r>
            <a:r>
              <a:rPr lang="ru-RU" sz="2200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середньої</a:t>
            </a:r>
            <a:r>
              <a:rPr lang="ru-RU" sz="2200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 </a:t>
            </a:r>
            <a:r>
              <a:rPr lang="ru-RU" sz="2200" b="1" dirty="0" err="1">
                <a:solidFill>
                  <a:srgbClr val="5B9BD5">
                    <a:lumMod val="75000"/>
                  </a:srgbClr>
                </a:solidFill>
                <a:cs typeface="Calibri"/>
              </a:rPr>
              <a:t>освіти</a:t>
            </a:r>
            <a:r>
              <a:rPr lang="ru-RU" sz="2200" b="1" dirty="0">
                <a:solidFill>
                  <a:srgbClr val="5B9BD5">
                    <a:lumMod val="75000"/>
                  </a:srgbClr>
                </a:solidFill>
                <a:cs typeface="Calibri"/>
              </a:rPr>
              <a:t>»)</a:t>
            </a:r>
          </a:p>
          <a:p>
            <a:endParaRPr lang="ru-RU" sz="1000" b="1" dirty="0">
              <a:solidFill>
                <a:srgbClr val="5B9BD5">
                  <a:lumMod val="75000"/>
                </a:srgbClr>
              </a:solidFill>
              <a:cs typeface="Calibri"/>
            </a:endParaRPr>
          </a:p>
          <a:p>
            <a:pPr algn="just"/>
            <a:endParaRPr lang="ru-RU" sz="400" b="1" dirty="0">
              <a:solidFill>
                <a:srgbClr val="5B9BD5">
                  <a:lumMod val="75000"/>
                </a:srgbClr>
              </a:solidFill>
              <a:latin typeface="Calibri"/>
              <a:cs typeface="Calibri"/>
            </a:endParaRPr>
          </a:p>
          <a:p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Спрямування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законопроєкту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: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дозволити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ОМС в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сільській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місцевості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використовувати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приміщення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ЛІКВІДОВАНИХ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закладів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освіти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не 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тільки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для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освіти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,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культури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,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соціальних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послуг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і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охорони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здоров»я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(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ст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61 ЗУ «Про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повну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ЗСО»)</a:t>
            </a:r>
          </a:p>
          <a:p>
            <a:endParaRPr lang="ru-RU" sz="900" b="1" dirty="0">
              <a:solidFill>
                <a:srgbClr val="5B9BD5">
                  <a:lumMod val="75000"/>
                </a:srgbClr>
              </a:solidFill>
              <a:latin typeface="Calibri"/>
              <a:cs typeface="Calibri"/>
            </a:endParaRPr>
          </a:p>
          <a:p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Законопроєкт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готується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до ІІ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читання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. </a:t>
            </a:r>
          </a:p>
          <a:p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Дискусії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навколо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Формулювань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,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щоб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унеможливити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зловживання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(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йдеться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про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майно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санаторних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шкіл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Надання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можливості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використання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майна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закладів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освіти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через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рік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,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чи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одразу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після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ліквідації</a:t>
            </a:r>
            <a:endParaRPr lang="ru-RU" b="1" dirty="0">
              <a:solidFill>
                <a:srgbClr val="5B9BD5">
                  <a:lumMod val="75000"/>
                </a:srgbClr>
              </a:solidFill>
              <a:latin typeface="Calibri"/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Чи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проводити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громадські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слухання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перед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наданням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майна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ліквідованих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закладів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освіти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 у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Calibri"/>
                <a:cs typeface="Calibri"/>
              </a:rPr>
              <a:t>вкористання</a:t>
            </a:r>
            <a:endParaRPr lang="ru-RU" b="1" dirty="0">
              <a:solidFill>
                <a:srgbClr val="5B9BD5">
                  <a:lumMod val="75000"/>
                </a:srgbClr>
              </a:solidFill>
              <a:latin typeface="Calibri"/>
              <a:cs typeface="Calibri"/>
            </a:endParaRPr>
          </a:p>
          <a:p>
            <a:endParaRPr lang="uk-UA" b="1" dirty="0">
              <a:solidFill>
                <a:srgbClr val="5B9BD5">
                  <a:lumMod val="75000"/>
                </a:srgbClr>
              </a:solidFill>
              <a:latin typeface="Calibri"/>
              <a:cs typeface="Calibri"/>
            </a:endParaRPr>
          </a:p>
        </p:txBody>
      </p:sp>
      <p:sp>
        <p:nvSpPr>
          <p:cNvPr id="2" name="Стрелка: шеврон 1">
            <a:extLst>
              <a:ext uri="{FF2B5EF4-FFF2-40B4-BE49-F238E27FC236}">
                <a16:creationId xmlns:a16="http://schemas.microsoft.com/office/drawing/2014/main" id="{9A26B86D-8E5D-482E-A5A1-5466BEC6BDAA}"/>
              </a:ext>
            </a:extLst>
          </p:cNvPr>
          <p:cNvSpPr/>
          <p:nvPr/>
        </p:nvSpPr>
        <p:spPr>
          <a:xfrm>
            <a:off x="596347" y="2400300"/>
            <a:ext cx="530087" cy="56653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" name="Стрелка: шеврон 7">
            <a:extLst>
              <a:ext uri="{FF2B5EF4-FFF2-40B4-BE49-F238E27FC236}">
                <a16:creationId xmlns:a16="http://schemas.microsoft.com/office/drawing/2014/main" id="{E8D935EA-4976-49DB-9CB6-0D03D1C69956}"/>
              </a:ext>
            </a:extLst>
          </p:cNvPr>
          <p:cNvSpPr/>
          <p:nvPr/>
        </p:nvSpPr>
        <p:spPr>
          <a:xfrm>
            <a:off x="596347" y="4174435"/>
            <a:ext cx="530087" cy="56653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392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2655</TotalTime>
  <Words>1026</Words>
  <Application>Microsoft Office PowerPoint</Application>
  <PresentationFormat>Экран (4:3)</PresentationFormat>
  <Paragraphs>146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Ігор Пітцик</dc:creator>
  <cp:lastModifiedBy>User</cp:lastModifiedBy>
  <cp:revision>116</cp:revision>
  <cp:lastPrinted>2020-11-26T16:30:46Z</cp:lastPrinted>
  <dcterms:created xsi:type="dcterms:W3CDTF">2019-09-02T11:44:16Z</dcterms:created>
  <dcterms:modified xsi:type="dcterms:W3CDTF">2021-06-18T03:59:49Z</dcterms:modified>
</cp:coreProperties>
</file>